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av" ContentType="audio/x-wa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5"/>
  </p:notesMasterIdLst>
  <p:sldIdLst>
    <p:sldId id="284" r:id="rId2"/>
    <p:sldId id="290" r:id="rId3"/>
    <p:sldId id="286" r:id="rId4"/>
    <p:sldId id="275" r:id="rId5"/>
    <p:sldId id="310" r:id="rId6"/>
    <p:sldId id="299" r:id="rId7"/>
    <p:sldId id="295" r:id="rId8"/>
    <p:sldId id="302" r:id="rId9"/>
    <p:sldId id="303" r:id="rId10"/>
    <p:sldId id="300" r:id="rId11"/>
    <p:sldId id="296" r:id="rId12"/>
    <p:sldId id="287" r:id="rId13"/>
    <p:sldId id="311" r:id="rId14"/>
    <p:sldId id="313" r:id="rId15"/>
    <p:sldId id="312" r:id="rId16"/>
    <p:sldId id="298" r:id="rId17"/>
    <p:sldId id="314" r:id="rId18"/>
    <p:sldId id="304" r:id="rId19"/>
    <p:sldId id="301" r:id="rId20"/>
    <p:sldId id="309" r:id="rId21"/>
    <p:sldId id="307" r:id="rId22"/>
    <p:sldId id="308" r:id="rId23"/>
    <p:sldId id="279" r:id="rId24"/>
  </p:sldIdLst>
  <p:sldSz cx="12192000" cy="6858000"/>
  <p:notesSz cx="6858000" cy="9144000"/>
  <p:embeddedFontLst>
    <p:embeddedFont>
      <p:font typeface="Aharoni" panose="02010803020104030203" pitchFamily="2" charset="-79"/>
      <p:bold r:id="rId26"/>
    </p:embeddedFont>
    <p:embeddedFont>
      <p:font typeface="Bebas Neue" panose="020B0606020202050201" pitchFamily="34" charset="0"/>
      <p:regular r:id="rId27"/>
    </p:embeddedFon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Open Sans" panose="020B0606030504020204"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C9E48B3-A07D-4D2D-92D5-D957A884C3C7}">
          <p14:sldIdLst>
            <p14:sldId id="284"/>
            <p14:sldId id="290"/>
            <p14:sldId id="286"/>
            <p14:sldId id="275"/>
            <p14:sldId id="310"/>
            <p14:sldId id="299"/>
            <p14:sldId id="295"/>
            <p14:sldId id="302"/>
            <p14:sldId id="303"/>
            <p14:sldId id="300"/>
            <p14:sldId id="296"/>
            <p14:sldId id="287"/>
            <p14:sldId id="311"/>
            <p14:sldId id="313"/>
            <p14:sldId id="312"/>
            <p14:sldId id="298"/>
            <p14:sldId id="314"/>
            <p14:sldId id="304"/>
            <p14:sldId id="301"/>
            <p14:sldId id="309"/>
            <p14:sldId id="307"/>
            <p14:sldId id="308"/>
            <p14:sldId id="27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6947" userDrawn="1">
          <p15:clr>
            <a:srgbClr val="A4A3A4"/>
          </p15:clr>
        </p15:guide>
        <p15:guide id="4" pos="71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A42"/>
    <a:srgbClr val="D23941"/>
    <a:srgbClr val="6B6456"/>
    <a:srgbClr val="D09B76"/>
    <a:srgbClr val="F3E3CF"/>
    <a:srgbClr val="4691A1"/>
    <a:srgbClr val="F4E2CF"/>
    <a:srgbClr val="E3BD61"/>
    <a:srgbClr val="C7F1FA"/>
    <a:srgbClr val="6190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p:scale>
          <a:sx n="100" d="100"/>
          <a:sy n="100" d="100"/>
        </p:scale>
        <p:origin x="2556" y="1388"/>
      </p:cViewPr>
      <p:guideLst>
        <p:guide orient="horz" pos="2160"/>
        <p:guide pos="3840"/>
        <p:guide pos="6947"/>
        <p:guide pos="71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solidFill>
                  <a:schemeClr val="bg1"/>
                </a:solidFill>
              </a:rPr>
              <a:t>Posts during</a:t>
            </a:r>
            <a:r>
              <a:rPr lang="en-US" baseline="0" dirty="0">
                <a:solidFill>
                  <a:schemeClr val="bg1"/>
                </a:solidFill>
              </a:rPr>
              <a:t> time of day</a:t>
            </a:r>
            <a:endParaRPr lang="en-US" dirty="0">
              <a:solidFill>
                <a:schemeClr val="bg1"/>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Posts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0"/>
            <c:marker>
              <c:symbol val="circle"/>
              <c:size val="5"/>
              <c:spPr>
                <a:solidFill>
                  <a:schemeClr val="accent1"/>
                </a:solidFill>
                <a:ln w="9525">
                  <a:solidFill>
                    <a:schemeClr val="accent1"/>
                  </a:solidFill>
                </a:ln>
                <a:effectLst/>
              </c:spPr>
            </c:marker>
            <c:bubble3D val="0"/>
            <c:spPr>
              <a:ln w="19050" cap="rnd">
                <a:solidFill>
                  <a:schemeClr val="accent1"/>
                </a:solidFill>
                <a:round/>
              </a:ln>
              <a:effectLst/>
            </c:spPr>
            <c:extLst>
              <c:ext xmlns:c16="http://schemas.microsoft.com/office/drawing/2014/chart" uri="{C3380CC4-5D6E-409C-BE32-E72D297353CC}">
                <c16:uniqueId val="{00000001-C430-48B2-9845-BDA64AD7A13B}"/>
              </c:ext>
            </c:extLst>
          </c:dPt>
          <c:dPt>
            <c:idx val="1"/>
            <c:marker>
              <c:symbol val="circle"/>
              <c:size val="5"/>
              <c:spPr>
                <a:solidFill>
                  <a:schemeClr val="accent1"/>
                </a:solidFill>
                <a:ln w="9525">
                  <a:solidFill>
                    <a:schemeClr val="accent1"/>
                  </a:solidFill>
                </a:ln>
                <a:effectLst/>
              </c:spPr>
            </c:marker>
            <c:bubble3D val="0"/>
            <c:spPr>
              <a:ln w="19050" cap="rnd">
                <a:solidFill>
                  <a:schemeClr val="accent1"/>
                </a:solidFill>
                <a:round/>
              </a:ln>
              <a:effectLst/>
            </c:spPr>
            <c:extLst>
              <c:ext xmlns:c16="http://schemas.microsoft.com/office/drawing/2014/chart" uri="{C3380CC4-5D6E-409C-BE32-E72D297353CC}">
                <c16:uniqueId val="{00000003-C430-48B2-9845-BDA64AD7A13B}"/>
              </c:ext>
            </c:extLst>
          </c:dPt>
          <c:dPt>
            <c:idx val="2"/>
            <c:marker>
              <c:symbol val="circle"/>
              <c:size val="5"/>
              <c:spPr>
                <a:solidFill>
                  <a:schemeClr val="accent1"/>
                </a:solidFill>
                <a:ln w="9525">
                  <a:solidFill>
                    <a:schemeClr val="accent1"/>
                  </a:solidFill>
                </a:ln>
                <a:effectLst/>
              </c:spPr>
            </c:marker>
            <c:bubble3D val="0"/>
            <c:spPr>
              <a:ln w="19050" cap="rnd">
                <a:solidFill>
                  <a:schemeClr val="accent1"/>
                </a:solidFill>
                <a:round/>
              </a:ln>
              <a:effectLst/>
            </c:spPr>
            <c:extLst>
              <c:ext xmlns:c16="http://schemas.microsoft.com/office/drawing/2014/chart" uri="{C3380CC4-5D6E-409C-BE32-E72D297353CC}">
                <c16:uniqueId val="{00000005-C430-48B2-9845-BDA64AD7A13B}"/>
              </c:ext>
            </c:extLst>
          </c:dPt>
          <c:dPt>
            <c:idx val="3"/>
            <c:marker>
              <c:symbol val="circle"/>
              <c:size val="5"/>
              <c:spPr>
                <a:solidFill>
                  <a:schemeClr val="accent1"/>
                </a:solidFill>
                <a:ln w="9525">
                  <a:solidFill>
                    <a:schemeClr val="accent1"/>
                  </a:solidFill>
                </a:ln>
                <a:effectLst/>
              </c:spPr>
            </c:marker>
            <c:bubble3D val="0"/>
            <c:spPr>
              <a:ln w="19050" cap="rnd">
                <a:solidFill>
                  <a:schemeClr val="accent1"/>
                </a:solidFill>
                <a:round/>
              </a:ln>
              <a:effectLst/>
            </c:spPr>
            <c:extLst>
              <c:ext xmlns:c16="http://schemas.microsoft.com/office/drawing/2014/chart" uri="{C3380CC4-5D6E-409C-BE32-E72D297353CC}">
                <c16:uniqueId val="{00000007-C430-48B2-9845-BDA64AD7A13B}"/>
              </c:ext>
            </c:extLst>
          </c:dPt>
          <c:dPt>
            <c:idx val="4"/>
            <c:marker>
              <c:symbol val="circle"/>
              <c:size val="5"/>
              <c:spPr>
                <a:solidFill>
                  <a:schemeClr val="accent1"/>
                </a:solidFill>
                <a:ln w="9525">
                  <a:solidFill>
                    <a:schemeClr val="accent1"/>
                  </a:solidFill>
                </a:ln>
                <a:effectLst/>
              </c:spPr>
            </c:marker>
            <c:bubble3D val="0"/>
            <c:spPr>
              <a:ln w="19050" cap="rnd">
                <a:solidFill>
                  <a:schemeClr val="accent1"/>
                </a:solidFill>
                <a:round/>
              </a:ln>
              <a:effectLst/>
            </c:spPr>
            <c:extLst>
              <c:ext xmlns:c16="http://schemas.microsoft.com/office/drawing/2014/chart" uri="{C3380CC4-5D6E-409C-BE32-E72D297353CC}">
                <c16:uniqueId val="{00000009-C430-48B2-9845-BDA64AD7A13B}"/>
              </c:ext>
            </c:extLst>
          </c:dPt>
          <c:dPt>
            <c:idx val="5"/>
            <c:marker>
              <c:symbol val="circle"/>
              <c:size val="5"/>
              <c:spPr>
                <a:solidFill>
                  <a:schemeClr val="accent1"/>
                </a:solidFill>
                <a:ln w="9525">
                  <a:solidFill>
                    <a:schemeClr val="accent1"/>
                  </a:solidFill>
                </a:ln>
                <a:effectLst/>
              </c:spPr>
            </c:marker>
            <c:bubble3D val="0"/>
            <c:spPr>
              <a:ln w="19050" cap="rnd">
                <a:solidFill>
                  <a:schemeClr val="accent1"/>
                </a:solidFill>
                <a:round/>
              </a:ln>
              <a:effectLst/>
            </c:spPr>
            <c:extLst>
              <c:ext xmlns:c16="http://schemas.microsoft.com/office/drawing/2014/chart" uri="{C3380CC4-5D6E-409C-BE32-E72D297353CC}">
                <c16:uniqueId val="{0000000B-C430-48B2-9845-BDA64AD7A13B}"/>
              </c:ext>
            </c:extLst>
          </c:dPt>
          <c:dPt>
            <c:idx val="6"/>
            <c:marker>
              <c:symbol val="circle"/>
              <c:size val="5"/>
              <c:spPr>
                <a:solidFill>
                  <a:schemeClr val="accent1"/>
                </a:solidFill>
                <a:ln w="9525">
                  <a:solidFill>
                    <a:schemeClr val="accent1"/>
                  </a:solidFill>
                </a:ln>
                <a:effectLst/>
              </c:spPr>
            </c:marker>
            <c:bubble3D val="0"/>
            <c:spPr>
              <a:ln w="19050" cap="rnd">
                <a:solidFill>
                  <a:schemeClr val="accent1"/>
                </a:solidFill>
                <a:round/>
              </a:ln>
              <a:effectLst/>
            </c:spPr>
            <c:extLst>
              <c:ext xmlns:c16="http://schemas.microsoft.com/office/drawing/2014/chart" uri="{C3380CC4-5D6E-409C-BE32-E72D297353CC}">
                <c16:uniqueId val="{0000000D-C430-48B2-9845-BDA64AD7A13B}"/>
              </c:ext>
            </c:extLst>
          </c:dPt>
          <c:dPt>
            <c:idx val="7"/>
            <c:marker>
              <c:symbol val="circle"/>
              <c:size val="5"/>
              <c:spPr>
                <a:solidFill>
                  <a:schemeClr val="accent1"/>
                </a:solidFill>
                <a:ln w="9525">
                  <a:solidFill>
                    <a:schemeClr val="accent1"/>
                  </a:solidFill>
                </a:ln>
                <a:effectLst/>
              </c:spPr>
            </c:marker>
            <c:bubble3D val="0"/>
            <c:spPr>
              <a:ln w="19050" cap="rnd">
                <a:solidFill>
                  <a:schemeClr val="accent1"/>
                </a:solidFill>
                <a:round/>
              </a:ln>
              <a:effectLst/>
            </c:spPr>
            <c:extLst>
              <c:ext xmlns:c16="http://schemas.microsoft.com/office/drawing/2014/chart" uri="{C3380CC4-5D6E-409C-BE32-E72D297353CC}">
                <c16:uniqueId val="{0000000F-C430-48B2-9845-BDA64AD7A13B}"/>
              </c:ext>
            </c:extLst>
          </c:dPt>
          <c:dPt>
            <c:idx val="8"/>
            <c:marker>
              <c:symbol val="circle"/>
              <c:size val="5"/>
              <c:spPr>
                <a:solidFill>
                  <a:schemeClr val="accent1"/>
                </a:solidFill>
                <a:ln w="9525">
                  <a:solidFill>
                    <a:schemeClr val="accent1"/>
                  </a:solidFill>
                </a:ln>
                <a:effectLst/>
              </c:spPr>
            </c:marker>
            <c:bubble3D val="0"/>
            <c:spPr>
              <a:ln w="19050" cap="rnd">
                <a:solidFill>
                  <a:schemeClr val="accent1"/>
                </a:solidFill>
                <a:round/>
              </a:ln>
              <a:effectLst/>
            </c:spPr>
            <c:extLst>
              <c:ext xmlns:c16="http://schemas.microsoft.com/office/drawing/2014/chart" uri="{C3380CC4-5D6E-409C-BE32-E72D297353CC}">
                <c16:uniqueId val="{00000011-C430-48B2-9845-BDA64AD7A13B}"/>
              </c:ext>
            </c:extLst>
          </c:dPt>
          <c:dPt>
            <c:idx val="9"/>
            <c:marker>
              <c:symbol val="circle"/>
              <c:size val="5"/>
              <c:spPr>
                <a:solidFill>
                  <a:schemeClr val="accent1"/>
                </a:solidFill>
                <a:ln w="9525">
                  <a:solidFill>
                    <a:schemeClr val="accent1"/>
                  </a:solidFill>
                </a:ln>
                <a:effectLst/>
              </c:spPr>
            </c:marker>
            <c:bubble3D val="0"/>
            <c:spPr>
              <a:ln w="19050" cap="rnd">
                <a:solidFill>
                  <a:schemeClr val="accent1"/>
                </a:solidFill>
                <a:round/>
              </a:ln>
              <a:effectLst/>
            </c:spPr>
            <c:extLst>
              <c:ext xmlns:c16="http://schemas.microsoft.com/office/drawing/2014/chart" uri="{C3380CC4-5D6E-409C-BE32-E72D297353CC}">
                <c16:uniqueId val="{00000013-C430-48B2-9845-BDA64AD7A13B}"/>
              </c:ext>
            </c:extLst>
          </c:dPt>
          <c:cat>
            <c:numRef>
              <c:f>Sheet1!$A$2:$A$11</c:f>
              <c:numCache>
                <c:formatCode>h:mm;@</c:formatCode>
                <c:ptCount val="10"/>
                <c:pt idx="0">
                  <c:v>8.3333333333333329E-2</c:v>
                </c:pt>
                <c:pt idx="1">
                  <c:v>0.25</c:v>
                </c:pt>
                <c:pt idx="2">
                  <c:v>0.29166666666666669</c:v>
                </c:pt>
                <c:pt idx="3">
                  <c:v>0.5</c:v>
                </c:pt>
                <c:pt idx="4">
                  <c:v>0.54166666666666663</c:v>
                </c:pt>
                <c:pt idx="5">
                  <c:v>0.625</c:v>
                </c:pt>
                <c:pt idx="6">
                  <c:v>0.70833333333333337</c:v>
                </c:pt>
                <c:pt idx="7">
                  <c:v>0.83333333333333337</c:v>
                </c:pt>
                <c:pt idx="8">
                  <c:v>0.91666666666666663</c:v>
                </c:pt>
                <c:pt idx="9">
                  <c:v>0.95833333333333337</c:v>
                </c:pt>
              </c:numCache>
            </c:numRef>
          </c:cat>
          <c:val>
            <c:numRef>
              <c:f>Sheet1!$B$2:$B$11</c:f>
              <c:numCache>
                <c:formatCode>General</c:formatCode>
                <c:ptCount val="10"/>
                <c:pt idx="0">
                  <c:v>12</c:v>
                </c:pt>
                <c:pt idx="1">
                  <c:v>20</c:v>
                </c:pt>
                <c:pt idx="2">
                  <c:v>11</c:v>
                </c:pt>
                <c:pt idx="3">
                  <c:v>13</c:v>
                </c:pt>
                <c:pt idx="4">
                  <c:v>11</c:v>
                </c:pt>
                <c:pt idx="5">
                  <c:v>16</c:v>
                </c:pt>
                <c:pt idx="6">
                  <c:v>19</c:v>
                </c:pt>
                <c:pt idx="7">
                  <c:v>12</c:v>
                </c:pt>
                <c:pt idx="8">
                  <c:v>14</c:v>
                </c:pt>
                <c:pt idx="9">
                  <c:v>15</c:v>
                </c:pt>
              </c:numCache>
            </c:numRef>
          </c:val>
          <c:smooth val="0"/>
          <c:extLst>
            <c:ext xmlns:c16="http://schemas.microsoft.com/office/drawing/2014/chart" uri="{C3380CC4-5D6E-409C-BE32-E72D297353CC}">
              <c16:uniqueId val="{00000030-C430-48B2-9845-BDA64AD7A13B}"/>
            </c:ext>
          </c:extLst>
        </c:ser>
        <c:dLbls>
          <c:showLegendKey val="0"/>
          <c:showVal val="0"/>
          <c:showCatName val="0"/>
          <c:showSerName val="0"/>
          <c:showPercent val="0"/>
          <c:showBubbleSize val="0"/>
        </c:dLbls>
        <c:marker val="1"/>
        <c:smooth val="0"/>
        <c:axId val="706367344"/>
        <c:axId val="706368784"/>
      </c:lineChart>
      <c:catAx>
        <c:axId val="706367344"/>
        <c:scaling>
          <c:orientation val="minMax"/>
        </c:scaling>
        <c:delete val="0"/>
        <c:axPos val="b"/>
        <c:numFmt formatCode="h: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FFC000"/>
                </a:solidFill>
                <a:latin typeface="+mn-lt"/>
                <a:ea typeface="+mn-ea"/>
                <a:cs typeface="+mn-cs"/>
              </a:defRPr>
            </a:pPr>
            <a:endParaRPr lang="en-US"/>
          </a:p>
        </c:txPr>
        <c:crossAx val="706368784"/>
        <c:crosses val="autoZero"/>
        <c:auto val="1"/>
        <c:lblAlgn val="ctr"/>
        <c:lblOffset val="100"/>
        <c:noMultiLvlLbl val="0"/>
      </c:catAx>
      <c:valAx>
        <c:axId val="706368784"/>
        <c:scaling>
          <c:orientation val="minMax"/>
          <c:max val="22"/>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FFC000"/>
                </a:solidFill>
                <a:latin typeface="+mn-lt"/>
                <a:ea typeface="+mn-ea"/>
                <a:cs typeface="+mn-cs"/>
              </a:defRPr>
            </a:pPr>
            <a:endParaRPr lang="en-US"/>
          </a:p>
        </c:txPr>
        <c:crossAx val="706367344"/>
        <c:crosses val="autoZero"/>
        <c:crossBetween val="between"/>
        <c:majorUnit val="2"/>
        <c:min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solidFill>
                  <a:schemeClr val="bg1"/>
                </a:solidFill>
              </a:rPr>
              <a:t>Best</a:t>
            </a:r>
            <a:r>
              <a:rPr lang="en-US" baseline="0" dirty="0">
                <a:solidFill>
                  <a:schemeClr val="bg1"/>
                </a:solidFill>
              </a:rPr>
              <a:t> time to post</a:t>
            </a:r>
            <a:endParaRPr lang="en-US" dirty="0">
              <a:solidFill>
                <a:schemeClr val="bg1"/>
              </a:solidFill>
            </a:endParaRPr>
          </a:p>
        </c:rich>
      </c:tx>
      <c:layout>
        <c:manualLayout>
          <c:xMode val="edge"/>
          <c:yMode val="edge"/>
          <c:x val="0.35468712100426664"/>
          <c:y val="2.4617340881358956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Posts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0"/>
            <c:marker>
              <c:symbol val="circle"/>
              <c:size val="5"/>
              <c:spPr>
                <a:solidFill>
                  <a:schemeClr val="accent1"/>
                </a:solidFill>
                <a:ln w="9525">
                  <a:solidFill>
                    <a:schemeClr val="accent1"/>
                  </a:solidFill>
                </a:ln>
                <a:effectLst/>
              </c:spPr>
            </c:marker>
            <c:bubble3D val="0"/>
            <c:spPr>
              <a:ln w="19050" cap="rnd">
                <a:solidFill>
                  <a:schemeClr val="accent1"/>
                </a:solidFill>
                <a:round/>
              </a:ln>
              <a:effectLst/>
            </c:spPr>
            <c:extLst>
              <c:ext xmlns:c16="http://schemas.microsoft.com/office/drawing/2014/chart" uri="{C3380CC4-5D6E-409C-BE32-E72D297353CC}">
                <c16:uniqueId val="{00000001-EF0E-49B5-93B3-0952BF95F611}"/>
              </c:ext>
            </c:extLst>
          </c:dPt>
          <c:dPt>
            <c:idx val="1"/>
            <c:marker>
              <c:symbol val="circle"/>
              <c:size val="5"/>
              <c:spPr>
                <a:solidFill>
                  <a:schemeClr val="accent1"/>
                </a:solidFill>
                <a:ln w="9525">
                  <a:solidFill>
                    <a:schemeClr val="accent1"/>
                  </a:solidFill>
                </a:ln>
                <a:effectLst/>
              </c:spPr>
            </c:marker>
            <c:bubble3D val="0"/>
            <c:spPr>
              <a:ln w="19050" cap="rnd">
                <a:solidFill>
                  <a:schemeClr val="accent1"/>
                </a:solidFill>
                <a:round/>
              </a:ln>
              <a:effectLst/>
            </c:spPr>
            <c:extLst>
              <c:ext xmlns:c16="http://schemas.microsoft.com/office/drawing/2014/chart" uri="{C3380CC4-5D6E-409C-BE32-E72D297353CC}">
                <c16:uniqueId val="{00000003-EF0E-49B5-93B3-0952BF95F611}"/>
              </c:ext>
            </c:extLst>
          </c:dPt>
          <c:dPt>
            <c:idx val="2"/>
            <c:marker>
              <c:symbol val="circle"/>
              <c:size val="5"/>
              <c:spPr>
                <a:solidFill>
                  <a:schemeClr val="accent1"/>
                </a:solidFill>
                <a:ln w="9525">
                  <a:solidFill>
                    <a:schemeClr val="accent1"/>
                  </a:solidFill>
                </a:ln>
                <a:effectLst/>
              </c:spPr>
            </c:marker>
            <c:bubble3D val="0"/>
            <c:spPr>
              <a:ln w="19050" cap="rnd">
                <a:solidFill>
                  <a:schemeClr val="accent1"/>
                </a:solidFill>
                <a:round/>
              </a:ln>
              <a:effectLst/>
            </c:spPr>
            <c:extLst>
              <c:ext xmlns:c16="http://schemas.microsoft.com/office/drawing/2014/chart" uri="{C3380CC4-5D6E-409C-BE32-E72D297353CC}">
                <c16:uniqueId val="{00000005-EF0E-49B5-93B3-0952BF95F611}"/>
              </c:ext>
            </c:extLst>
          </c:dPt>
          <c:dPt>
            <c:idx val="3"/>
            <c:marker>
              <c:symbol val="circle"/>
              <c:size val="5"/>
              <c:spPr>
                <a:solidFill>
                  <a:schemeClr val="accent1"/>
                </a:solidFill>
                <a:ln w="9525">
                  <a:solidFill>
                    <a:schemeClr val="accent1"/>
                  </a:solidFill>
                </a:ln>
                <a:effectLst/>
              </c:spPr>
            </c:marker>
            <c:bubble3D val="0"/>
            <c:spPr>
              <a:ln w="19050" cap="rnd">
                <a:solidFill>
                  <a:schemeClr val="accent1"/>
                </a:solidFill>
                <a:round/>
              </a:ln>
              <a:effectLst/>
            </c:spPr>
            <c:extLst>
              <c:ext xmlns:c16="http://schemas.microsoft.com/office/drawing/2014/chart" uri="{C3380CC4-5D6E-409C-BE32-E72D297353CC}">
                <c16:uniqueId val="{00000007-EF0E-49B5-93B3-0952BF95F611}"/>
              </c:ext>
            </c:extLst>
          </c:dPt>
          <c:dPt>
            <c:idx val="4"/>
            <c:marker>
              <c:symbol val="circle"/>
              <c:size val="5"/>
              <c:spPr>
                <a:solidFill>
                  <a:schemeClr val="accent1"/>
                </a:solidFill>
                <a:ln w="9525">
                  <a:solidFill>
                    <a:schemeClr val="accent1"/>
                  </a:solidFill>
                </a:ln>
                <a:effectLst/>
              </c:spPr>
            </c:marker>
            <c:bubble3D val="0"/>
            <c:spPr>
              <a:ln w="19050" cap="rnd">
                <a:solidFill>
                  <a:schemeClr val="accent1"/>
                </a:solidFill>
                <a:round/>
              </a:ln>
              <a:effectLst/>
            </c:spPr>
            <c:extLst>
              <c:ext xmlns:c16="http://schemas.microsoft.com/office/drawing/2014/chart" uri="{C3380CC4-5D6E-409C-BE32-E72D297353CC}">
                <c16:uniqueId val="{00000009-EF0E-49B5-93B3-0952BF95F611}"/>
              </c:ext>
            </c:extLst>
          </c:dPt>
          <c:dPt>
            <c:idx val="5"/>
            <c:marker>
              <c:symbol val="circle"/>
              <c:size val="5"/>
              <c:spPr>
                <a:solidFill>
                  <a:schemeClr val="accent1"/>
                </a:solidFill>
                <a:ln w="9525">
                  <a:solidFill>
                    <a:schemeClr val="accent1"/>
                  </a:solidFill>
                </a:ln>
                <a:effectLst/>
              </c:spPr>
            </c:marker>
            <c:bubble3D val="0"/>
            <c:spPr>
              <a:ln w="19050" cap="rnd">
                <a:solidFill>
                  <a:schemeClr val="accent1"/>
                </a:solidFill>
                <a:round/>
              </a:ln>
              <a:effectLst/>
            </c:spPr>
            <c:extLst>
              <c:ext xmlns:c16="http://schemas.microsoft.com/office/drawing/2014/chart" uri="{C3380CC4-5D6E-409C-BE32-E72D297353CC}">
                <c16:uniqueId val="{0000000B-EF0E-49B5-93B3-0952BF95F611}"/>
              </c:ext>
            </c:extLst>
          </c:dPt>
          <c:dPt>
            <c:idx val="6"/>
            <c:marker>
              <c:symbol val="circle"/>
              <c:size val="5"/>
              <c:spPr>
                <a:solidFill>
                  <a:schemeClr val="accent1"/>
                </a:solidFill>
                <a:ln w="9525">
                  <a:solidFill>
                    <a:schemeClr val="accent1"/>
                  </a:solidFill>
                </a:ln>
                <a:effectLst/>
              </c:spPr>
            </c:marker>
            <c:bubble3D val="0"/>
            <c:spPr>
              <a:ln w="19050" cap="rnd">
                <a:solidFill>
                  <a:schemeClr val="accent1"/>
                </a:solidFill>
                <a:round/>
              </a:ln>
              <a:effectLst/>
            </c:spPr>
            <c:extLst>
              <c:ext xmlns:c16="http://schemas.microsoft.com/office/drawing/2014/chart" uri="{C3380CC4-5D6E-409C-BE32-E72D297353CC}">
                <c16:uniqueId val="{0000000D-EF0E-49B5-93B3-0952BF95F611}"/>
              </c:ext>
            </c:extLst>
          </c:dPt>
          <c:dPt>
            <c:idx val="7"/>
            <c:marker>
              <c:symbol val="circle"/>
              <c:size val="5"/>
              <c:spPr>
                <a:solidFill>
                  <a:schemeClr val="accent1"/>
                </a:solidFill>
                <a:ln w="9525">
                  <a:solidFill>
                    <a:schemeClr val="accent1"/>
                  </a:solidFill>
                </a:ln>
                <a:effectLst/>
              </c:spPr>
            </c:marker>
            <c:bubble3D val="0"/>
            <c:spPr>
              <a:ln w="19050" cap="rnd">
                <a:solidFill>
                  <a:schemeClr val="accent1"/>
                </a:solidFill>
                <a:round/>
              </a:ln>
              <a:effectLst/>
            </c:spPr>
            <c:extLst>
              <c:ext xmlns:c16="http://schemas.microsoft.com/office/drawing/2014/chart" uri="{C3380CC4-5D6E-409C-BE32-E72D297353CC}">
                <c16:uniqueId val="{0000000F-EF0E-49B5-93B3-0952BF95F611}"/>
              </c:ext>
            </c:extLst>
          </c:dPt>
          <c:dPt>
            <c:idx val="8"/>
            <c:marker>
              <c:symbol val="circle"/>
              <c:size val="5"/>
              <c:spPr>
                <a:solidFill>
                  <a:schemeClr val="accent1"/>
                </a:solidFill>
                <a:ln w="9525">
                  <a:solidFill>
                    <a:schemeClr val="accent1"/>
                  </a:solidFill>
                </a:ln>
                <a:effectLst/>
              </c:spPr>
            </c:marker>
            <c:bubble3D val="0"/>
            <c:spPr>
              <a:ln w="19050" cap="rnd">
                <a:solidFill>
                  <a:schemeClr val="accent1"/>
                </a:solidFill>
                <a:round/>
              </a:ln>
              <a:effectLst/>
            </c:spPr>
            <c:extLst>
              <c:ext xmlns:c16="http://schemas.microsoft.com/office/drawing/2014/chart" uri="{C3380CC4-5D6E-409C-BE32-E72D297353CC}">
                <c16:uniqueId val="{00000011-EF0E-49B5-93B3-0952BF95F611}"/>
              </c:ext>
            </c:extLst>
          </c:dPt>
          <c:dPt>
            <c:idx val="9"/>
            <c:marker>
              <c:symbol val="circle"/>
              <c:size val="5"/>
              <c:spPr>
                <a:solidFill>
                  <a:schemeClr val="accent1"/>
                </a:solidFill>
                <a:ln w="9525">
                  <a:solidFill>
                    <a:schemeClr val="accent1"/>
                  </a:solidFill>
                </a:ln>
                <a:effectLst/>
              </c:spPr>
            </c:marker>
            <c:bubble3D val="0"/>
            <c:spPr>
              <a:ln w="19050" cap="rnd">
                <a:solidFill>
                  <a:schemeClr val="accent1"/>
                </a:solidFill>
                <a:round/>
              </a:ln>
              <a:effectLst/>
            </c:spPr>
            <c:extLst>
              <c:ext xmlns:c16="http://schemas.microsoft.com/office/drawing/2014/chart" uri="{C3380CC4-5D6E-409C-BE32-E72D297353CC}">
                <c16:uniqueId val="{00000013-EF0E-49B5-93B3-0952BF95F611}"/>
              </c:ext>
            </c:extLst>
          </c:dPt>
          <c:cat>
            <c:numRef>
              <c:f>Sheet1!$A$2:$A$11</c:f>
              <c:numCache>
                <c:formatCode>h:mm;@</c:formatCode>
                <c:ptCount val="10"/>
                <c:pt idx="0">
                  <c:v>0.20833333333333334</c:v>
                </c:pt>
                <c:pt idx="1">
                  <c:v>0.33333333333333331</c:v>
                </c:pt>
                <c:pt idx="2">
                  <c:v>0.375</c:v>
                </c:pt>
                <c:pt idx="3">
                  <c:v>0.45833333333333331</c:v>
                </c:pt>
                <c:pt idx="4">
                  <c:v>0.5</c:v>
                </c:pt>
                <c:pt idx="5">
                  <c:v>0.54166666666666663</c:v>
                </c:pt>
                <c:pt idx="6">
                  <c:v>0.58333333333333337</c:v>
                </c:pt>
                <c:pt idx="7">
                  <c:v>0.75</c:v>
                </c:pt>
                <c:pt idx="8">
                  <c:v>0.91666666666666663</c:v>
                </c:pt>
                <c:pt idx="9">
                  <c:v>0.95833333333333337</c:v>
                </c:pt>
              </c:numCache>
            </c:numRef>
          </c:cat>
          <c:val>
            <c:numRef>
              <c:f>Sheet1!$B$2:$B$11</c:f>
              <c:numCache>
                <c:formatCode>General</c:formatCode>
                <c:ptCount val="10"/>
                <c:pt idx="0">
                  <c:v>86</c:v>
                </c:pt>
                <c:pt idx="1">
                  <c:v>86</c:v>
                </c:pt>
                <c:pt idx="2">
                  <c:v>88</c:v>
                </c:pt>
                <c:pt idx="3">
                  <c:v>88</c:v>
                </c:pt>
                <c:pt idx="4">
                  <c:v>100</c:v>
                </c:pt>
                <c:pt idx="5">
                  <c:v>92</c:v>
                </c:pt>
                <c:pt idx="6">
                  <c:v>92</c:v>
                </c:pt>
                <c:pt idx="7">
                  <c:v>92</c:v>
                </c:pt>
                <c:pt idx="8">
                  <c:v>104</c:v>
                </c:pt>
                <c:pt idx="9">
                  <c:v>88</c:v>
                </c:pt>
              </c:numCache>
            </c:numRef>
          </c:val>
          <c:smooth val="0"/>
          <c:extLst>
            <c:ext xmlns:c16="http://schemas.microsoft.com/office/drawing/2014/chart" uri="{C3380CC4-5D6E-409C-BE32-E72D297353CC}">
              <c16:uniqueId val="{00000030-EF0E-49B5-93B3-0952BF95F611}"/>
            </c:ext>
          </c:extLst>
        </c:ser>
        <c:dLbls>
          <c:showLegendKey val="0"/>
          <c:showVal val="0"/>
          <c:showCatName val="0"/>
          <c:showSerName val="0"/>
          <c:showPercent val="0"/>
          <c:showBubbleSize val="0"/>
        </c:dLbls>
        <c:marker val="1"/>
        <c:smooth val="0"/>
        <c:axId val="650639720"/>
        <c:axId val="841738928"/>
      </c:lineChart>
      <c:catAx>
        <c:axId val="650639720"/>
        <c:scaling>
          <c:orientation val="minMax"/>
        </c:scaling>
        <c:delete val="0"/>
        <c:axPos val="b"/>
        <c:numFmt formatCode="h: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FFC000"/>
                </a:solidFill>
                <a:latin typeface="+mn-lt"/>
                <a:ea typeface="+mn-ea"/>
                <a:cs typeface="+mn-cs"/>
              </a:defRPr>
            </a:pPr>
            <a:endParaRPr lang="en-US"/>
          </a:p>
        </c:txPr>
        <c:crossAx val="841738928"/>
        <c:crosses val="autoZero"/>
        <c:auto val="1"/>
        <c:lblAlgn val="ctr"/>
        <c:lblOffset val="100"/>
        <c:noMultiLvlLbl val="0"/>
      </c:catAx>
      <c:valAx>
        <c:axId val="841738928"/>
        <c:scaling>
          <c:orientation val="minMax"/>
          <c:min val="80"/>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FFC000"/>
                </a:solidFill>
                <a:latin typeface="+mn-lt"/>
                <a:ea typeface="+mn-ea"/>
                <a:cs typeface="+mn-cs"/>
              </a:defRPr>
            </a:pPr>
            <a:endParaRPr lang="en-US"/>
          </a:p>
        </c:txPr>
        <c:crossAx val="650639720"/>
        <c:crosses val="autoZero"/>
        <c:crossBetween val="between"/>
        <c:majorUnit val="10"/>
        <c:min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FF0000"/>
                </a:solidFill>
                <a:latin typeface="+mn-lt"/>
                <a:ea typeface="+mn-ea"/>
                <a:cs typeface="+mn-cs"/>
              </a:defRPr>
            </a:pPr>
            <a:r>
              <a:rPr lang="en-US" dirty="0">
                <a:solidFill>
                  <a:srgbClr val="FF0000"/>
                </a:solidFill>
              </a:rPr>
              <a:t>Top</a:t>
            </a:r>
            <a:r>
              <a:rPr lang="en-US" baseline="0" dirty="0">
                <a:solidFill>
                  <a:srgbClr val="FF0000"/>
                </a:solidFill>
              </a:rPr>
              <a:t> pic tag count</a:t>
            </a:r>
            <a:endParaRPr lang="en-US" dirty="0">
              <a:solidFill>
                <a:srgbClr val="FF0000"/>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rgbClr val="FF0000"/>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TAG COUNT</c:v>
                </c:pt>
              </c:strCache>
            </c:strRef>
          </c:tx>
          <c:spPr>
            <a:solidFill>
              <a:schemeClr val="accent1"/>
            </a:solidFill>
            <a:ln>
              <a:noFill/>
            </a:ln>
            <a:effectLst/>
          </c:spPr>
          <c:invertIfNegative val="0"/>
          <c:cat>
            <c:strRef>
              <c:f>Sheet1!$A$2:$A$4</c:f>
              <c:strCache>
                <c:ptCount val="3"/>
                <c:pt idx="0">
                  <c:v>SMILE</c:v>
                </c:pt>
                <c:pt idx="1">
                  <c:v>FOOD</c:v>
                </c:pt>
                <c:pt idx="2">
                  <c:v>BEAUTY</c:v>
                </c:pt>
              </c:strCache>
            </c:strRef>
          </c:cat>
          <c:val>
            <c:numRef>
              <c:f>Sheet1!$B$2:$B$4</c:f>
              <c:numCache>
                <c:formatCode>General</c:formatCode>
                <c:ptCount val="3"/>
                <c:pt idx="0">
                  <c:v>5</c:v>
                </c:pt>
                <c:pt idx="1">
                  <c:v>3</c:v>
                </c:pt>
                <c:pt idx="2">
                  <c:v>3</c:v>
                </c:pt>
              </c:numCache>
            </c:numRef>
          </c:val>
          <c:extLst>
            <c:ext xmlns:c16="http://schemas.microsoft.com/office/drawing/2014/chart" uri="{C3380CC4-5D6E-409C-BE32-E72D297353CC}">
              <c16:uniqueId val="{00000000-AAF2-44EA-8E17-ACAB779EE25E}"/>
            </c:ext>
          </c:extLst>
        </c:ser>
        <c:dLbls>
          <c:showLegendKey val="0"/>
          <c:showVal val="0"/>
          <c:showCatName val="0"/>
          <c:showSerName val="0"/>
          <c:showPercent val="0"/>
          <c:showBubbleSize val="0"/>
        </c:dLbls>
        <c:gapWidth val="219"/>
        <c:overlap val="-27"/>
        <c:axId val="602189176"/>
        <c:axId val="602189896"/>
      </c:barChart>
      <c:catAx>
        <c:axId val="602189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FFC000"/>
                </a:solidFill>
                <a:latin typeface="+mn-lt"/>
                <a:ea typeface="+mn-ea"/>
                <a:cs typeface="+mn-cs"/>
              </a:defRPr>
            </a:pPr>
            <a:endParaRPr lang="en-US"/>
          </a:p>
        </c:txPr>
        <c:crossAx val="602189896"/>
        <c:crosses val="autoZero"/>
        <c:auto val="1"/>
        <c:lblAlgn val="ctr"/>
        <c:lblOffset val="100"/>
        <c:noMultiLvlLbl val="0"/>
      </c:catAx>
      <c:valAx>
        <c:axId val="6021898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FFC000"/>
                </a:solidFill>
                <a:latin typeface="+mn-lt"/>
                <a:ea typeface="+mn-ea"/>
                <a:cs typeface="+mn-cs"/>
              </a:defRPr>
            </a:pPr>
            <a:endParaRPr lang="en-US"/>
          </a:p>
        </c:txPr>
        <c:crossAx val="602189176"/>
        <c:crosses val="autoZero"/>
        <c:crossBetween val="between"/>
        <c:majorUnit val="2"/>
        <c:min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07E27A-2519-4ECB-993C-D58C2047A15E}" type="datetimeFigureOut">
              <a:rPr lang="en-IL" smtClean="0"/>
              <a:t>11/07/2024</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48861C-169F-46E0-BD83-7E299BF58F76}" type="slidenum">
              <a:rPr lang="en-IL" smtClean="0"/>
              <a:t>‹#›</a:t>
            </a:fld>
            <a:endParaRPr lang="en-IL"/>
          </a:p>
        </p:txBody>
      </p:sp>
    </p:spTree>
    <p:extLst>
      <p:ext uri="{BB962C8B-B14F-4D97-AF65-F5344CB8AC3E}">
        <p14:creationId xmlns:p14="http://schemas.microsoft.com/office/powerpoint/2010/main" val="1966803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D748861C-169F-46E0-BD83-7E299BF58F76}" type="slidenum">
              <a:rPr lang="en-IL" smtClean="0"/>
              <a:t>16</a:t>
            </a:fld>
            <a:endParaRPr lang="en-IL"/>
          </a:p>
        </p:txBody>
      </p:sp>
    </p:spTree>
    <p:extLst>
      <p:ext uri="{BB962C8B-B14F-4D97-AF65-F5344CB8AC3E}">
        <p14:creationId xmlns:p14="http://schemas.microsoft.com/office/powerpoint/2010/main" val="1367808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D748861C-169F-46E0-BD83-7E299BF58F76}" type="slidenum">
              <a:rPr lang="en-IL" smtClean="0"/>
              <a:t>17</a:t>
            </a:fld>
            <a:endParaRPr lang="en-IL"/>
          </a:p>
        </p:txBody>
      </p:sp>
    </p:spTree>
    <p:extLst>
      <p:ext uri="{BB962C8B-B14F-4D97-AF65-F5344CB8AC3E}">
        <p14:creationId xmlns:p14="http://schemas.microsoft.com/office/powerpoint/2010/main" val="3805093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D748861C-169F-46E0-BD83-7E299BF58F76}" type="slidenum">
              <a:rPr lang="en-IL" smtClean="0"/>
              <a:t>18</a:t>
            </a:fld>
            <a:endParaRPr lang="en-IL"/>
          </a:p>
        </p:txBody>
      </p:sp>
    </p:spTree>
    <p:extLst>
      <p:ext uri="{BB962C8B-B14F-4D97-AF65-F5344CB8AC3E}">
        <p14:creationId xmlns:p14="http://schemas.microsoft.com/office/powerpoint/2010/main" val="193655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48861C-169F-46E0-BD83-7E299BF58F76}"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697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48861C-169F-46E0-BD83-7E299BF58F76}"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8437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48861C-169F-46E0-BD83-7E299BF58F76}"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8768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48861C-169F-46E0-BD83-7E299BF58F76}"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5813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A6C4A-CE93-9B2A-1292-678B11D98E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61AC83E-829F-680E-8B62-94D4289264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A30C10C-DBFD-F911-C2CF-C7EC256DAB97}"/>
              </a:ext>
            </a:extLst>
          </p:cNvPr>
          <p:cNvSpPr>
            <a:spLocks noGrp="1"/>
          </p:cNvSpPr>
          <p:nvPr>
            <p:ph type="dt" sz="half" idx="10"/>
          </p:nvPr>
        </p:nvSpPr>
        <p:spPr/>
        <p:txBody>
          <a:bodyPr/>
          <a:lstStyle/>
          <a:p>
            <a:fld id="{D9599A9D-067C-4E67-8481-142D2F15541E}" type="datetimeFigureOut">
              <a:rPr lang="en-IN" smtClean="0"/>
              <a:t>07-11-2024</a:t>
            </a:fld>
            <a:endParaRPr lang="en-IN"/>
          </a:p>
        </p:txBody>
      </p:sp>
      <p:sp>
        <p:nvSpPr>
          <p:cNvPr id="5" name="Footer Placeholder 4">
            <a:extLst>
              <a:ext uri="{FF2B5EF4-FFF2-40B4-BE49-F238E27FC236}">
                <a16:creationId xmlns:a16="http://schemas.microsoft.com/office/drawing/2014/main" id="{20DD47A0-D1B2-D20A-23B1-24C0A3E9FE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3810EA-CE20-9902-2E5B-32D2E226BD15}"/>
              </a:ext>
            </a:extLst>
          </p:cNvPr>
          <p:cNvSpPr>
            <a:spLocks noGrp="1"/>
          </p:cNvSpPr>
          <p:nvPr>
            <p:ph type="sldNum" sz="quarter" idx="12"/>
          </p:nvPr>
        </p:nvSpPr>
        <p:spPr/>
        <p:txBody>
          <a:bodyPr/>
          <a:lstStyle/>
          <a:p>
            <a:fld id="{D4F299AD-3948-408A-863C-F62D9774CE4D}" type="slidenum">
              <a:rPr lang="en-IN" smtClean="0"/>
              <a:t>‹#›</a:t>
            </a:fld>
            <a:endParaRPr lang="en-IN"/>
          </a:p>
        </p:txBody>
      </p:sp>
    </p:spTree>
    <p:extLst>
      <p:ext uri="{BB962C8B-B14F-4D97-AF65-F5344CB8AC3E}">
        <p14:creationId xmlns:p14="http://schemas.microsoft.com/office/powerpoint/2010/main" val="2792946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7A30A-417E-AA31-B7C2-62CA726637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8259F8C-D3A0-770A-3ECA-955E76091F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D9F6FDA-8D3A-F98E-DCFB-AE9DECF467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3BD61B-1817-2E84-8D4F-87BB0BE41546}"/>
              </a:ext>
            </a:extLst>
          </p:cNvPr>
          <p:cNvSpPr>
            <a:spLocks noGrp="1"/>
          </p:cNvSpPr>
          <p:nvPr>
            <p:ph type="dt" sz="half" idx="10"/>
          </p:nvPr>
        </p:nvSpPr>
        <p:spPr/>
        <p:txBody>
          <a:bodyPr/>
          <a:lstStyle/>
          <a:p>
            <a:fld id="{D9599A9D-067C-4E67-8481-142D2F15541E}" type="datetimeFigureOut">
              <a:rPr lang="en-IN" smtClean="0"/>
              <a:t>07-11-2024</a:t>
            </a:fld>
            <a:endParaRPr lang="en-IN"/>
          </a:p>
        </p:txBody>
      </p:sp>
      <p:sp>
        <p:nvSpPr>
          <p:cNvPr id="6" name="Footer Placeholder 5">
            <a:extLst>
              <a:ext uri="{FF2B5EF4-FFF2-40B4-BE49-F238E27FC236}">
                <a16:creationId xmlns:a16="http://schemas.microsoft.com/office/drawing/2014/main" id="{7675B7B6-C5AE-1B75-0652-7A3ED96AD8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54A1737-156A-E255-F5AB-F08B43D6B99B}"/>
              </a:ext>
            </a:extLst>
          </p:cNvPr>
          <p:cNvSpPr>
            <a:spLocks noGrp="1"/>
          </p:cNvSpPr>
          <p:nvPr>
            <p:ph type="sldNum" sz="quarter" idx="12"/>
          </p:nvPr>
        </p:nvSpPr>
        <p:spPr/>
        <p:txBody>
          <a:bodyPr/>
          <a:lstStyle/>
          <a:p>
            <a:fld id="{D4F299AD-3948-408A-863C-F62D9774CE4D}" type="slidenum">
              <a:rPr lang="en-IN" smtClean="0"/>
              <a:t>‹#›</a:t>
            </a:fld>
            <a:endParaRPr lang="en-IN"/>
          </a:p>
        </p:txBody>
      </p:sp>
    </p:spTree>
    <p:extLst>
      <p:ext uri="{BB962C8B-B14F-4D97-AF65-F5344CB8AC3E}">
        <p14:creationId xmlns:p14="http://schemas.microsoft.com/office/powerpoint/2010/main" val="3376443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166B5-1F6C-2BEA-F208-4A74B43D64F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A98D10-F5B7-C97E-C0F0-5D95C8E1D4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A54B52-8E7B-6C01-CC4E-C6735ADA50F2}"/>
              </a:ext>
            </a:extLst>
          </p:cNvPr>
          <p:cNvSpPr>
            <a:spLocks noGrp="1"/>
          </p:cNvSpPr>
          <p:nvPr>
            <p:ph type="dt" sz="half" idx="10"/>
          </p:nvPr>
        </p:nvSpPr>
        <p:spPr/>
        <p:txBody>
          <a:bodyPr/>
          <a:lstStyle/>
          <a:p>
            <a:fld id="{D9599A9D-067C-4E67-8481-142D2F15541E}" type="datetimeFigureOut">
              <a:rPr lang="en-IN" smtClean="0"/>
              <a:t>07-11-2024</a:t>
            </a:fld>
            <a:endParaRPr lang="en-IN"/>
          </a:p>
        </p:txBody>
      </p:sp>
      <p:sp>
        <p:nvSpPr>
          <p:cNvPr id="5" name="Footer Placeholder 4">
            <a:extLst>
              <a:ext uri="{FF2B5EF4-FFF2-40B4-BE49-F238E27FC236}">
                <a16:creationId xmlns:a16="http://schemas.microsoft.com/office/drawing/2014/main" id="{2499B6E1-6419-CBCA-5B63-5AF7F78DAD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2AF572-190B-1A44-D2DB-926F2D0E99B5}"/>
              </a:ext>
            </a:extLst>
          </p:cNvPr>
          <p:cNvSpPr>
            <a:spLocks noGrp="1"/>
          </p:cNvSpPr>
          <p:nvPr>
            <p:ph type="sldNum" sz="quarter" idx="12"/>
          </p:nvPr>
        </p:nvSpPr>
        <p:spPr/>
        <p:txBody>
          <a:bodyPr/>
          <a:lstStyle/>
          <a:p>
            <a:fld id="{D4F299AD-3948-408A-863C-F62D9774CE4D}" type="slidenum">
              <a:rPr lang="en-IN" smtClean="0"/>
              <a:t>‹#›</a:t>
            </a:fld>
            <a:endParaRPr lang="en-IN"/>
          </a:p>
        </p:txBody>
      </p:sp>
    </p:spTree>
    <p:extLst>
      <p:ext uri="{BB962C8B-B14F-4D97-AF65-F5344CB8AC3E}">
        <p14:creationId xmlns:p14="http://schemas.microsoft.com/office/powerpoint/2010/main" val="3536871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94DD4-2B9E-D12A-067C-D6D47A0E68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F059447-6C5F-DF88-0550-F7D80A3BDC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B80ADE-418B-9595-9424-B4959776CA55}"/>
              </a:ext>
            </a:extLst>
          </p:cNvPr>
          <p:cNvSpPr>
            <a:spLocks noGrp="1"/>
          </p:cNvSpPr>
          <p:nvPr>
            <p:ph type="dt" sz="half" idx="10"/>
          </p:nvPr>
        </p:nvSpPr>
        <p:spPr/>
        <p:txBody>
          <a:bodyPr/>
          <a:lstStyle/>
          <a:p>
            <a:fld id="{D9599A9D-067C-4E67-8481-142D2F15541E}" type="datetimeFigureOut">
              <a:rPr lang="en-IN" smtClean="0"/>
              <a:t>07-11-2024</a:t>
            </a:fld>
            <a:endParaRPr lang="en-IN"/>
          </a:p>
        </p:txBody>
      </p:sp>
      <p:sp>
        <p:nvSpPr>
          <p:cNvPr id="5" name="Footer Placeholder 4">
            <a:extLst>
              <a:ext uri="{FF2B5EF4-FFF2-40B4-BE49-F238E27FC236}">
                <a16:creationId xmlns:a16="http://schemas.microsoft.com/office/drawing/2014/main" id="{C358286C-F742-8842-327C-340F7AAFD2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333BD0-C63F-55C2-E147-74388A7F1348}"/>
              </a:ext>
            </a:extLst>
          </p:cNvPr>
          <p:cNvSpPr>
            <a:spLocks noGrp="1"/>
          </p:cNvSpPr>
          <p:nvPr>
            <p:ph type="sldNum" sz="quarter" idx="12"/>
          </p:nvPr>
        </p:nvSpPr>
        <p:spPr/>
        <p:txBody>
          <a:bodyPr/>
          <a:lstStyle/>
          <a:p>
            <a:fld id="{D4F299AD-3948-408A-863C-F62D9774CE4D}" type="slidenum">
              <a:rPr lang="en-IN" smtClean="0"/>
              <a:t>‹#›</a:t>
            </a:fld>
            <a:endParaRPr lang="en-IN"/>
          </a:p>
        </p:txBody>
      </p:sp>
    </p:spTree>
    <p:extLst>
      <p:ext uri="{BB962C8B-B14F-4D97-AF65-F5344CB8AC3E}">
        <p14:creationId xmlns:p14="http://schemas.microsoft.com/office/powerpoint/2010/main" val="1295582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4205F-5C34-8CD0-CB30-F2D81942637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A9AA32-89F1-F5E6-09A6-C6D8755ED4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2EABF5-6BAA-2948-FF51-8DE89623B70E}"/>
              </a:ext>
            </a:extLst>
          </p:cNvPr>
          <p:cNvSpPr>
            <a:spLocks noGrp="1"/>
          </p:cNvSpPr>
          <p:nvPr>
            <p:ph type="dt" sz="half" idx="10"/>
          </p:nvPr>
        </p:nvSpPr>
        <p:spPr/>
        <p:txBody>
          <a:bodyPr/>
          <a:lstStyle/>
          <a:p>
            <a:fld id="{D9599A9D-067C-4E67-8481-142D2F15541E}" type="datetimeFigureOut">
              <a:rPr lang="en-IN" smtClean="0"/>
              <a:t>07-11-2024</a:t>
            </a:fld>
            <a:endParaRPr lang="en-IN"/>
          </a:p>
        </p:txBody>
      </p:sp>
      <p:sp>
        <p:nvSpPr>
          <p:cNvPr id="5" name="Footer Placeholder 4">
            <a:extLst>
              <a:ext uri="{FF2B5EF4-FFF2-40B4-BE49-F238E27FC236}">
                <a16:creationId xmlns:a16="http://schemas.microsoft.com/office/drawing/2014/main" id="{CF7AD0B3-1A53-201D-DF9A-31DFD04553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381DED-648D-64BA-EAEE-D268F06E034E}"/>
              </a:ext>
            </a:extLst>
          </p:cNvPr>
          <p:cNvSpPr>
            <a:spLocks noGrp="1"/>
          </p:cNvSpPr>
          <p:nvPr>
            <p:ph type="sldNum" sz="quarter" idx="12"/>
          </p:nvPr>
        </p:nvSpPr>
        <p:spPr/>
        <p:txBody>
          <a:bodyPr/>
          <a:lstStyle/>
          <a:p>
            <a:fld id="{D4F299AD-3948-408A-863C-F62D9774CE4D}" type="slidenum">
              <a:rPr lang="en-IN" smtClean="0"/>
              <a:t>‹#›</a:t>
            </a:fld>
            <a:endParaRPr lang="en-IN"/>
          </a:p>
        </p:txBody>
      </p:sp>
    </p:spTree>
    <p:extLst>
      <p:ext uri="{BB962C8B-B14F-4D97-AF65-F5344CB8AC3E}">
        <p14:creationId xmlns:p14="http://schemas.microsoft.com/office/powerpoint/2010/main" val="1333625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C1191-A755-29C0-3198-F8DFDC07BD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90669E1-96B9-6416-516A-703CDF6D2B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63D778-463F-8767-8A6B-A7E74B591A6C}"/>
              </a:ext>
            </a:extLst>
          </p:cNvPr>
          <p:cNvSpPr>
            <a:spLocks noGrp="1"/>
          </p:cNvSpPr>
          <p:nvPr>
            <p:ph type="dt" sz="half" idx="10"/>
          </p:nvPr>
        </p:nvSpPr>
        <p:spPr/>
        <p:txBody>
          <a:bodyPr/>
          <a:lstStyle/>
          <a:p>
            <a:fld id="{D9599A9D-067C-4E67-8481-142D2F15541E}" type="datetimeFigureOut">
              <a:rPr lang="en-IN" smtClean="0"/>
              <a:t>07-11-2024</a:t>
            </a:fld>
            <a:endParaRPr lang="en-IN"/>
          </a:p>
        </p:txBody>
      </p:sp>
      <p:sp>
        <p:nvSpPr>
          <p:cNvPr id="5" name="Footer Placeholder 4">
            <a:extLst>
              <a:ext uri="{FF2B5EF4-FFF2-40B4-BE49-F238E27FC236}">
                <a16:creationId xmlns:a16="http://schemas.microsoft.com/office/drawing/2014/main" id="{A9D7103A-FD82-41D2-1FBC-8CB9B3BD7A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E5150E-AF73-F455-F4EC-78B0D4A57A87}"/>
              </a:ext>
            </a:extLst>
          </p:cNvPr>
          <p:cNvSpPr>
            <a:spLocks noGrp="1"/>
          </p:cNvSpPr>
          <p:nvPr>
            <p:ph type="sldNum" sz="quarter" idx="12"/>
          </p:nvPr>
        </p:nvSpPr>
        <p:spPr/>
        <p:txBody>
          <a:bodyPr/>
          <a:lstStyle/>
          <a:p>
            <a:fld id="{D4F299AD-3948-408A-863C-F62D9774CE4D}" type="slidenum">
              <a:rPr lang="en-IN" smtClean="0"/>
              <a:t>‹#›</a:t>
            </a:fld>
            <a:endParaRPr lang="en-IN"/>
          </a:p>
        </p:txBody>
      </p:sp>
    </p:spTree>
    <p:extLst>
      <p:ext uri="{BB962C8B-B14F-4D97-AF65-F5344CB8AC3E}">
        <p14:creationId xmlns:p14="http://schemas.microsoft.com/office/powerpoint/2010/main" val="3127326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78755-6AF1-3A18-2E8C-BB1C465899F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140E5C9-7BF7-2460-071B-41387598E7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B71747E-1B2A-2D58-4835-BE61AF4A19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366FC6E-ECD2-9DC9-FF59-CA45266875F0}"/>
              </a:ext>
            </a:extLst>
          </p:cNvPr>
          <p:cNvSpPr>
            <a:spLocks noGrp="1"/>
          </p:cNvSpPr>
          <p:nvPr>
            <p:ph type="dt" sz="half" idx="10"/>
          </p:nvPr>
        </p:nvSpPr>
        <p:spPr/>
        <p:txBody>
          <a:bodyPr/>
          <a:lstStyle/>
          <a:p>
            <a:fld id="{D9599A9D-067C-4E67-8481-142D2F15541E}" type="datetimeFigureOut">
              <a:rPr lang="en-IN" smtClean="0"/>
              <a:t>07-11-2024</a:t>
            </a:fld>
            <a:endParaRPr lang="en-IN"/>
          </a:p>
        </p:txBody>
      </p:sp>
      <p:sp>
        <p:nvSpPr>
          <p:cNvPr id="6" name="Footer Placeholder 5">
            <a:extLst>
              <a:ext uri="{FF2B5EF4-FFF2-40B4-BE49-F238E27FC236}">
                <a16:creationId xmlns:a16="http://schemas.microsoft.com/office/drawing/2014/main" id="{4385CD57-6AE9-4BC2-6E93-963681D82D2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B45E3E-7BA7-27A0-6FEF-9E2656AA9840}"/>
              </a:ext>
            </a:extLst>
          </p:cNvPr>
          <p:cNvSpPr>
            <a:spLocks noGrp="1"/>
          </p:cNvSpPr>
          <p:nvPr>
            <p:ph type="sldNum" sz="quarter" idx="12"/>
          </p:nvPr>
        </p:nvSpPr>
        <p:spPr/>
        <p:txBody>
          <a:bodyPr/>
          <a:lstStyle/>
          <a:p>
            <a:fld id="{D4F299AD-3948-408A-863C-F62D9774CE4D}" type="slidenum">
              <a:rPr lang="en-IN" smtClean="0"/>
              <a:t>‹#›</a:t>
            </a:fld>
            <a:endParaRPr lang="en-IN"/>
          </a:p>
        </p:txBody>
      </p:sp>
    </p:spTree>
    <p:extLst>
      <p:ext uri="{BB962C8B-B14F-4D97-AF65-F5344CB8AC3E}">
        <p14:creationId xmlns:p14="http://schemas.microsoft.com/office/powerpoint/2010/main" val="3378582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81BC3-1DD4-11D2-6B54-43886C4D5FF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80DD97-DFD3-8792-9A67-967F06CB4A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0FAB81-70D0-6633-7037-F5A8E5ABC5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7E81BE1-C4DE-7577-784A-7A8563E64A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43C9CD-55BC-6058-3017-EA73B8D912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954D0F0-B978-0832-9732-AB42A300E92A}"/>
              </a:ext>
            </a:extLst>
          </p:cNvPr>
          <p:cNvSpPr>
            <a:spLocks noGrp="1"/>
          </p:cNvSpPr>
          <p:nvPr>
            <p:ph type="dt" sz="half" idx="10"/>
          </p:nvPr>
        </p:nvSpPr>
        <p:spPr/>
        <p:txBody>
          <a:bodyPr/>
          <a:lstStyle/>
          <a:p>
            <a:fld id="{D9599A9D-067C-4E67-8481-142D2F15541E}" type="datetimeFigureOut">
              <a:rPr lang="en-IN" smtClean="0"/>
              <a:t>07-11-2024</a:t>
            </a:fld>
            <a:endParaRPr lang="en-IN"/>
          </a:p>
        </p:txBody>
      </p:sp>
      <p:sp>
        <p:nvSpPr>
          <p:cNvPr id="8" name="Footer Placeholder 7">
            <a:extLst>
              <a:ext uri="{FF2B5EF4-FFF2-40B4-BE49-F238E27FC236}">
                <a16:creationId xmlns:a16="http://schemas.microsoft.com/office/drawing/2014/main" id="{FFDC56BA-9EB0-1377-0B03-5A92BAC79D0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FCFF584-A024-20FD-6548-4FE62C7EC8A5}"/>
              </a:ext>
            </a:extLst>
          </p:cNvPr>
          <p:cNvSpPr>
            <a:spLocks noGrp="1"/>
          </p:cNvSpPr>
          <p:nvPr>
            <p:ph type="sldNum" sz="quarter" idx="12"/>
          </p:nvPr>
        </p:nvSpPr>
        <p:spPr/>
        <p:txBody>
          <a:bodyPr/>
          <a:lstStyle/>
          <a:p>
            <a:fld id="{D4F299AD-3948-408A-863C-F62D9774CE4D}" type="slidenum">
              <a:rPr lang="en-IN" smtClean="0"/>
              <a:t>‹#›</a:t>
            </a:fld>
            <a:endParaRPr lang="en-IN"/>
          </a:p>
        </p:txBody>
      </p:sp>
    </p:spTree>
    <p:extLst>
      <p:ext uri="{BB962C8B-B14F-4D97-AF65-F5344CB8AC3E}">
        <p14:creationId xmlns:p14="http://schemas.microsoft.com/office/powerpoint/2010/main" val="3217796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AA2F6-8975-AF98-810F-EC38C79F118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6A62EC3-C07B-7FB6-6959-E8B9CCDF841E}"/>
              </a:ext>
            </a:extLst>
          </p:cNvPr>
          <p:cNvSpPr>
            <a:spLocks noGrp="1"/>
          </p:cNvSpPr>
          <p:nvPr>
            <p:ph type="dt" sz="half" idx="10"/>
          </p:nvPr>
        </p:nvSpPr>
        <p:spPr/>
        <p:txBody>
          <a:bodyPr/>
          <a:lstStyle/>
          <a:p>
            <a:fld id="{D9599A9D-067C-4E67-8481-142D2F15541E}" type="datetimeFigureOut">
              <a:rPr lang="en-IN" smtClean="0"/>
              <a:t>07-11-2024</a:t>
            </a:fld>
            <a:endParaRPr lang="en-IN"/>
          </a:p>
        </p:txBody>
      </p:sp>
      <p:sp>
        <p:nvSpPr>
          <p:cNvPr id="4" name="Footer Placeholder 3">
            <a:extLst>
              <a:ext uri="{FF2B5EF4-FFF2-40B4-BE49-F238E27FC236}">
                <a16:creationId xmlns:a16="http://schemas.microsoft.com/office/drawing/2014/main" id="{D4983DB8-8FFB-D70C-81CB-DAE6FCAAEF9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7DC9448-043E-A0E8-931D-96D0ACAB7747}"/>
              </a:ext>
            </a:extLst>
          </p:cNvPr>
          <p:cNvSpPr>
            <a:spLocks noGrp="1"/>
          </p:cNvSpPr>
          <p:nvPr>
            <p:ph type="sldNum" sz="quarter" idx="12"/>
          </p:nvPr>
        </p:nvSpPr>
        <p:spPr/>
        <p:txBody>
          <a:bodyPr/>
          <a:lstStyle/>
          <a:p>
            <a:fld id="{D4F299AD-3948-408A-863C-F62D9774CE4D}" type="slidenum">
              <a:rPr lang="en-IN" smtClean="0"/>
              <a:t>‹#›</a:t>
            </a:fld>
            <a:endParaRPr lang="en-IN"/>
          </a:p>
        </p:txBody>
      </p:sp>
    </p:spTree>
    <p:extLst>
      <p:ext uri="{BB962C8B-B14F-4D97-AF65-F5344CB8AC3E}">
        <p14:creationId xmlns:p14="http://schemas.microsoft.com/office/powerpoint/2010/main" val="993037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57522F-7484-A106-6C77-5F5EFBC8C6D5}"/>
              </a:ext>
            </a:extLst>
          </p:cNvPr>
          <p:cNvSpPr>
            <a:spLocks noGrp="1"/>
          </p:cNvSpPr>
          <p:nvPr>
            <p:ph type="dt" sz="half" idx="10"/>
          </p:nvPr>
        </p:nvSpPr>
        <p:spPr/>
        <p:txBody>
          <a:bodyPr/>
          <a:lstStyle/>
          <a:p>
            <a:fld id="{D9599A9D-067C-4E67-8481-142D2F15541E}" type="datetimeFigureOut">
              <a:rPr lang="en-IN" smtClean="0"/>
              <a:t>07-11-2024</a:t>
            </a:fld>
            <a:endParaRPr lang="en-IN"/>
          </a:p>
        </p:txBody>
      </p:sp>
      <p:sp>
        <p:nvSpPr>
          <p:cNvPr id="3" name="Footer Placeholder 2">
            <a:extLst>
              <a:ext uri="{FF2B5EF4-FFF2-40B4-BE49-F238E27FC236}">
                <a16:creationId xmlns:a16="http://schemas.microsoft.com/office/drawing/2014/main" id="{D820AA9F-18B4-29EA-76C4-9DC47F85054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2825620-04D0-D1F9-050E-50A1EE545F47}"/>
              </a:ext>
            </a:extLst>
          </p:cNvPr>
          <p:cNvSpPr>
            <a:spLocks noGrp="1"/>
          </p:cNvSpPr>
          <p:nvPr>
            <p:ph type="sldNum" sz="quarter" idx="12"/>
          </p:nvPr>
        </p:nvSpPr>
        <p:spPr/>
        <p:txBody>
          <a:bodyPr/>
          <a:lstStyle/>
          <a:p>
            <a:fld id="{D4F299AD-3948-408A-863C-F62D9774CE4D}" type="slidenum">
              <a:rPr lang="en-IN" smtClean="0"/>
              <a:t>‹#›</a:t>
            </a:fld>
            <a:endParaRPr lang="en-IN"/>
          </a:p>
        </p:txBody>
      </p:sp>
    </p:spTree>
    <p:extLst>
      <p:ext uri="{BB962C8B-B14F-4D97-AF65-F5344CB8AC3E}">
        <p14:creationId xmlns:p14="http://schemas.microsoft.com/office/powerpoint/2010/main" val="4209349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AE1D7DE-9A96-3EB4-80B5-69F0215CCB8D}"/>
              </a:ext>
            </a:extLst>
          </p:cNvPr>
          <p:cNvSpPr>
            <a:spLocks noGrp="1"/>
          </p:cNvSpPr>
          <p:nvPr>
            <p:ph type="pic" sz="quarter" idx="10"/>
          </p:nvPr>
        </p:nvSpPr>
        <p:spPr>
          <a:xfrm>
            <a:off x="1402398" y="1973484"/>
            <a:ext cx="1539433" cy="1539433"/>
          </a:xfrm>
          <a:custGeom>
            <a:avLst/>
            <a:gdLst>
              <a:gd name="connsiteX0" fmla="*/ 0 w 1539433"/>
              <a:gd name="connsiteY0" fmla="*/ 0 h 1539433"/>
              <a:gd name="connsiteX1" fmla="*/ 1539433 w 1539433"/>
              <a:gd name="connsiteY1" fmla="*/ 0 h 1539433"/>
              <a:gd name="connsiteX2" fmla="*/ 1539433 w 1539433"/>
              <a:gd name="connsiteY2" fmla="*/ 1539433 h 1539433"/>
              <a:gd name="connsiteX3" fmla="*/ 0 w 1539433"/>
              <a:gd name="connsiteY3" fmla="*/ 1539433 h 1539433"/>
            </a:gdLst>
            <a:ahLst/>
            <a:cxnLst>
              <a:cxn ang="0">
                <a:pos x="connsiteX0" y="connsiteY0"/>
              </a:cxn>
              <a:cxn ang="0">
                <a:pos x="connsiteX1" y="connsiteY1"/>
              </a:cxn>
              <a:cxn ang="0">
                <a:pos x="connsiteX2" y="connsiteY2"/>
              </a:cxn>
              <a:cxn ang="0">
                <a:pos x="connsiteX3" y="connsiteY3"/>
              </a:cxn>
            </a:cxnLst>
            <a:rect l="l" t="t" r="r" b="b"/>
            <a:pathLst>
              <a:path w="1539433" h="1539433">
                <a:moveTo>
                  <a:pt x="0" y="0"/>
                </a:moveTo>
                <a:lnTo>
                  <a:pt x="1539433" y="0"/>
                </a:lnTo>
                <a:lnTo>
                  <a:pt x="1539433" y="1539433"/>
                </a:lnTo>
                <a:lnTo>
                  <a:pt x="0" y="1539433"/>
                </a:ln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CDC314FA-4055-0CD9-0360-B1796C9C5270}"/>
              </a:ext>
            </a:extLst>
          </p:cNvPr>
          <p:cNvSpPr>
            <a:spLocks noGrp="1"/>
          </p:cNvSpPr>
          <p:nvPr>
            <p:ph type="pic" sz="quarter" idx="11"/>
          </p:nvPr>
        </p:nvSpPr>
        <p:spPr>
          <a:xfrm>
            <a:off x="4018692" y="1973483"/>
            <a:ext cx="1539433" cy="1539433"/>
          </a:xfrm>
          <a:custGeom>
            <a:avLst/>
            <a:gdLst>
              <a:gd name="connsiteX0" fmla="*/ 0 w 1539433"/>
              <a:gd name="connsiteY0" fmla="*/ 0 h 1539433"/>
              <a:gd name="connsiteX1" fmla="*/ 1539433 w 1539433"/>
              <a:gd name="connsiteY1" fmla="*/ 0 h 1539433"/>
              <a:gd name="connsiteX2" fmla="*/ 1539433 w 1539433"/>
              <a:gd name="connsiteY2" fmla="*/ 1539433 h 1539433"/>
              <a:gd name="connsiteX3" fmla="*/ 0 w 1539433"/>
              <a:gd name="connsiteY3" fmla="*/ 1539433 h 1539433"/>
            </a:gdLst>
            <a:ahLst/>
            <a:cxnLst>
              <a:cxn ang="0">
                <a:pos x="connsiteX0" y="connsiteY0"/>
              </a:cxn>
              <a:cxn ang="0">
                <a:pos x="connsiteX1" y="connsiteY1"/>
              </a:cxn>
              <a:cxn ang="0">
                <a:pos x="connsiteX2" y="connsiteY2"/>
              </a:cxn>
              <a:cxn ang="0">
                <a:pos x="connsiteX3" y="connsiteY3"/>
              </a:cxn>
            </a:cxnLst>
            <a:rect l="l" t="t" r="r" b="b"/>
            <a:pathLst>
              <a:path w="1539433" h="1539433">
                <a:moveTo>
                  <a:pt x="0" y="0"/>
                </a:moveTo>
                <a:lnTo>
                  <a:pt x="1539433" y="0"/>
                </a:lnTo>
                <a:lnTo>
                  <a:pt x="1539433" y="1539433"/>
                </a:lnTo>
                <a:lnTo>
                  <a:pt x="0" y="1539433"/>
                </a:lnTo>
                <a:close/>
              </a:path>
            </a:pathLst>
          </a:custGeom>
        </p:spPr>
        <p:txBody>
          <a:bodyPr wrap="square">
            <a:noAutofit/>
          </a:bodyPr>
          <a:lstStyle/>
          <a:p>
            <a:endParaRPr lang="en-IN"/>
          </a:p>
        </p:txBody>
      </p:sp>
      <p:sp>
        <p:nvSpPr>
          <p:cNvPr id="21" name="Picture Placeholder 20">
            <a:extLst>
              <a:ext uri="{FF2B5EF4-FFF2-40B4-BE49-F238E27FC236}">
                <a16:creationId xmlns:a16="http://schemas.microsoft.com/office/drawing/2014/main" id="{DB17C40F-200F-34C6-3848-773A3FEA190D}"/>
              </a:ext>
            </a:extLst>
          </p:cNvPr>
          <p:cNvSpPr>
            <a:spLocks noGrp="1"/>
          </p:cNvSpPr>
          <p:nvPr>
            <p:ph type="pic" sz="quarter" idx="12"/>
          </p:nvPr>
        </p:nvSpPr>
        <p:spPr>
          <a:xfrm>
            <a:off x="6622001" y="1973483"/>
            <a:ext cx="1539433" cy="1539433"/>
          </a:xfrm>
          <a:custGeom>
            <a:avLst/>
            <a:gdLst>
              <a:gd name="connsiteX0" fmla="*/ 0 w 1539433"/>
              <a:gd name="connsiteY0" fmla="*/ 0 h 1539433"/>
              <a:gd name="connsiteX1" fmla="*/ 1539433 w 1539433"/>
              <a:gd name="connsiteY1" fmla="*/ 0 h 1539433"/>
              <a:gd name="connsiteX2" fmla="*/ 1539433 w 1539433"/>
              <a:gd name="connsiteY2" fmla="*/ 1539433 h 1539433"/>
              <a:gd name="connsiteX3" fmla="*/ 0 w 1539433"/>
              <a:gd name="connsiteY3" fmla="*/ 1539433 h 1539433"/>
            </a:gdLst>
            <a:ahLst/>
            <a:cxnLst>
              <a:cxn ang="0">
                <a:pos x="connsiteX0" y="connsiteY0"/>
              </a:cxn>
              <a:cxn ang="0">
                <a:pos x="connsiteX1" y="connsiteY1"/>
              </a:cxn>
              <a:cxn ang="0">
                <a:pos x="connsiteX2" y="connsiteY2"/>
              </a:cxn>
              <a:cxn ang="0">
                <a:pos x="connsiteX3" y="connsiteY3"/>
              </a:cxn>
            </a:cxnLst>
            <a:rect l="l" t="t" r="r" b="b"/>
            <a:pathLst>
              <a:path w="1539433" h="1539433">
                <a:moveTo>
                  <a:pt x="0" y="0"/>
                </a:moveTo>
                <a:lnTo>
                  <a:pt x="1539433" y="0"/>
                </a:lnTo>
                <a:lnTo>
                  <a:pt x="1539433" y="1539433"/>
                </a:lnTo>
                <a:lnTo>
                  <a:pt x="0" y="1539433"/>
                </a:lnTo>
                <a:close/>
              </a:path>
            </a:pathLst>
          </a:custGeom>
        </p:spPr>
        <p:txBody>
          <a:bodyPr wrap="square">
            <a:noAutofit/>
          </a:bodyPr>
          <a:lstStyle/>
          <a:p>
            <a:endParaRPr lang="en-IN"/>
          </a:p>
        </p:txBody>
      </p:sp>
      <p:sp>
        <p:nvSpPr>
          <p:cNvPr id="24" name="Picture Placeholder 23">
            <a:extLst>
              <a:ext uri="{FF2B5EF4-FFF2-40B4-BE49-F238E27FC236}">
                <a16:creationId xmlns:a16="http://schemas.microsoft.com/office/drawing/2014/main" id="{85491A2F-E6E8-0F3B-85A0-BCB90EFA93C8}"/>
              </a:ext>
            </a:extLst>
          </p:cNvPr>
          <p:cNvSpPr>
            <a:spLocks noGrp="1"/>
          </p:cNvSpPr>
          <p:nvPr>
            <p:ph type="pic" sz="quarter" idx="13"/>
          </p:nvPr>
        </p:nvSpPr>
        <p:spPr>
          <a:xfrm>
            <a:off x="9245965" y="1973483"/>
            <a:ext cx="1539433" cy="1539433"/>
          </a:xfrm>
          <a:custGeom>
            <a:avLst/>
            <a:gdLst>
              <a:gd name="connsiteX0" fmla="*/ 0 w 1539433"/>
              <a:gd name="connsiteY0" fmla="*/ 0 h 1539433"/>
              <a:gd name="connsiteX1" fmla="*/ 1539433 w 1539433"/>
              <a:gd name="connsiteY1" fmla="*/ 0 h 1539433"/>
              <a:gd name="connsiteX2" fmla="*/ 1539433 w 1539433"/>
              <a:gd name="connsiteY2" fmla="*/ 1539433 h 1539433"/>
              <a:gd name="connsiteX3" fmla="*/ 0 w 1539433"/>
              <a:gd name="connsiteY3" fmla="*/ 1539433 h 1539433"/>
            </a:gdLst>
            <a:ahLst/>
            <a:cxnLst>
              <a:cxn ang="0">
                <a:pos x="connsiteX0" y="connsiteY0"/>
              </a:cxn>
              <a:cxn ang="0">
                <a:pos x="connsiteX1" y="connsiteY1"/>
              </a:cxn>
              <a:cxn ang="0">
                <a:pos x="connsiteX2" y="connsiteY2"/>
              </a:cxn>
              <a:cxn ang="0">
                <a:pos x="connsiteX3" y="connsiteY3"/>
              </a:cxn>
            </a:cxnLst>
            <a:rect l="l" t="t" r="r" b="b"/>
            <a:pathLst>
              <a:path w="1539433" h="1539433">
                <a:moveTo>
                  <a:pt x="0" y="0"/>
                </a:moveTo>
                <a:lnTo>
                  <a:pt x="1539433" y="0"/>
                </a:lnTo>
                <a:lnTo>
                  <a:pt x="1539433" y="1539433"/>
                </a:lnTo>
                <a:lnTo>
                  <a:pt x="0" y="1539433"/>
                </a:ln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7FBD0F52-CB5B-C309-EE4F-0260ACF53D7D}"/>
              </a:ext>
            </a:extLst>
          </p:cNvPr>
          <p:cNvSpPr>
            <a:spLocks noGrp="1"/>
          </p:cNvSpPr>
          <p:nvPr>
            <p:ph type="pic" sz="quarter" idx="14"/>
          </p:nvPr>
        </p:nvSpPr>
        <p:spPr>
          <a:xfrm>
            <a:off x="1402398" y="4415741"/>
            <a:ext cx="1539433" cy="1539433"/>
          </a:xfrm>
          <a:custGeom>
            <a:avLst/>
            <a:gdLst>
              <a:gd name="connsiteX0" fmla="*/ 0 w 1539433"/>
              <a:gd name="connsiteY0" fmla="*/ 0 h 1539433"/>
              <a:gd name="connsiteX1" fmla="*/ 1539433 w 1539433"/>
              <a:gd name="connsiteY1" fmla="*/ 0 h 1539433"/>
              <a:gd name="connsiteX2" fmla="*/ 1539433 w 1539433"/>
              <a:gd name="connsiteY2" fmla="*/ 1539433 h 1539433"/>
              <a:gd name="connsiteX3" fmla="*/ 0 w 1539433"/>
              <a:gd name="connsiteY3" fmla="*/ 1539433 h 1539433"/>
            </a:gdLst>
            <a:ahLst/>
            <a:cxnLst>
              <a:cxn ang="0">
                <a:pos x="connsiteX0" y="connsiteY0"/>
              </a:cxn>
              <a:cxn ang="0">
                <a:pos x="connsiteX1" y="connsiteY1"/>
              </a:cxn>
              <a:cxn ang="0">
                <a:pos x="connsiteX2" y="connsiteY2"/>
              </a:cxn>
              <a:cxn ang="0">
                <a:pos x="connsiteX3" y="connsiteY3"/>
              </a:cxn>
            </a:cxnLst>
            <a:rect l="l" t="t" r="r" b="b"/>
            <a:pathLst>
              <a:path w="1539433" h="1539433">
                <a:moveTo>
                  <a:pt x="0" y="0"/>
                </a:moveTo>
                <a:lnTo>
                  <a:pt x="1539433" y="0"/>
                </a:lnTo>
                <a:lnTo>
                  <a:pt x="1539433" y="1539433"/>
                </a:lnTo>
                <a:lnTo>
                  <a:pt x="0" y="1539433"/>
                </a:lnTo>
                <a:close/>
              </a:path>
            </a:pathLst>
          </a:custGeom>
        </p:spPr>
        <p:txBody>
          <a:bodyPr wrap="square">
            <a:noAutofit/>
          </a:bodyPr>
          <a:lstStyle/>
          <a:p>
            <a:endParaRPr lang="en-IN"/>
          </a:p>
        </p:txBody>
      </p:sp>
      <p:sp>
        <p:nvSpPr>
          <p:cNvPr id="30" name="Picture Placeholder 29">
            <a:extLst>
              <a:ext uri="{FF2B5EF4-FFF2-40B4-BE49-F238E27FC236}">
                <a16:creationId xmlns:a16="http://schemas.microsoft.com/office/drawing/2014/main" id="{D5E3E7B3-E2F3-27CF-6CFB-2062C2B4E2F8}"/>
              </a:ext>
            </a:extLst>
          </p:cNvPr>
          <p:cNvSpPr>
            <a:spLocks noGrp="1"/>
          </p:cNvSpPr>
          <p:nvPr>
            <p:ph type="pic" sz="quarter" idx="15"/>
          </p:nvPr>
        </p:nvSpPr>
        <p:spPr>
          <a:xfrm>
            <a:off x="4018693" y="4415742"/>
            <a:ext cx="1539433" cy="1539433"/>
          </a:xfrm>
          <a:custGeom>
            <a:avLst/>
            <a:gdLst>
              <a:gd name="connsiteX0" fmla="*/ 0 w 1539433"/>
              <a:gd name="connsiteY0" fmla="*/ 0 h 1539433"/>
              <a:gd name="connsiteX1" fmla="*/ 1539433 w 1539433"/>
              <a:gd name="connsiteY1" fmla="*/ 0 h 1539433"/>
              <a:gd name="connsiteX2" fmla="*/ 1539433 w 1539433"/>
              <a:gd name="connsiteY2" fmla="*/ 1539433 h 1539433"/>
              <a:gd name="connsiteX3" fmla="*/ 0 w 1539433"/>
              <a:gd name="connsiteY3" fmla="*/ 1539433 h 1539433"/>
            </a:gdLst>
            <a:ahLst/>
            <a:cxnLst>
              <a:cxn ang="0">
                <a:pos x="connsiteX0" y="connsiteY0"/>
              </a:cxn>
              <a:cxn ang="0">
                <a:pos x="connsiteX1" y="connsiteY1"/>
              </a:cxn>
              <a:cxn ang="0">
                <a:pos x="connsiteX2" y="connsiteY2"/>
              </a:cxn>
              <a:cxn ang="0">
                <a:pos x="connsiteX3" y="connsiteY3"/>
              </a:cxn>
            </a:cxnLst>
            <a:rect l="l" t="t" r="r" b="b"/>
            <a:pathLst>
              <a:path w="1539433" h="1539433">
                <a:moveTo>
                  <a:pt x="0" y="0"/>
                </a:moveTo>
                <a:lnTo>
                  <a:pt x="1539433" y="0"/>
                </a:lnTo>
                <a:lnTo>
                  <a:pt x="1539433" y="1539433"/>
                </a:lnTo>
                <a:lnTo>
                  <a:pt x="0" y="1539433"/>
                </a:lnTo>
                <a:close/>
              </a:path>
            </a:pathLst>
          </a:custGeom>
        </p:spPr>
        <p:txBody>
          <a:bodyPr wrap="square">
            <a:noAutofit/>
          </a:bodyPr>
          <a:lstStyle/>
          <a:p>
            <a:endParaRPr lang="en-IN"/>
          </a:p>
        </p:txBody>
      </p:sp>
      <p:sp>
        <p:nvSpPr>
          <p:cNvPr id="33" name="Picture Placeholder 32">
            <a:extLst>
              <a:ext uri="{FF2B5EF4-FFF2-40B4-BE49-F238E27FC236}">
                <a16:creationId xmlns:a16="http://schemas.microsoft.com/office/drawing/2014/main" id="{6A4D133F-6C74-CB7C-5E9F-E2D79270697F}"/>
              </a:ext>
            </a:extLst>
          </p:cNvPr>
          <p:cNvSpPr>
            <a:spLocks noGrp="1"/>
          </p:cNvSpPr>
          <p:nvPr>
            <p:ph type="pic" sz="quarter" idx="16"/>
          </p:nvPr>
        </p:nvSpPr>
        <p:spPr>
          <a:xfrm>
            <a:off x="6622000" y="4415742"/>
            <a:ext cx="1539433" cy="1539433"/>
          </a:xfrm>
          <a:custGeom>
            <a:avLst/>
            <a:gdLst>
              <a:gd name="connsiteX0" fmla="*/ 0 w 1539433"/>
              <a:gd name="connsiteY0" fmla="*/ 0 h 1539433"/>
              <a:gd name="connsiteX1" fmla="*/ 1539433 w 1539433"/>
              <a:gd name="connsiteY1" fmla="*/ 0 h 1539433"/>
              <a:gd name="connsiteX2" fmla="*/ 1539433 w 1539433"/>
              <a:gd name="connsiteY2" fmla="*/ 1539433 h 1539433"/>
              <a:gd name="connsiteX3" fmla="*/ 0 w 1539433"/>
              <a:gd name="connsiteY3" fmla="*/ 1539433 h 1539433"/>
            </a:gdLst>
            <a:ahLst/>
            <a:cxnLst>
              <a:cxn ang="0">
                <a:pos x="connsiteX0" y="connsiteY0"/>
              </a:cxn>
              <a:cxn ang="0">
                <a:pos x="connsiteX1" y="connsiteY1"/>
              </a:cxn>
              <a:cxn ang="0">
                <a:pos x="connsiteX2" y="connsiteY2"/>
              </a:cxn>
              <a:cxn ang="0">
                <a:pos x="connsiteX3" y="connsiteY3"/>
              </a:cxn>
            </a:cxnLst>
            <a:rect l="l" t="t" r="r" b="b"/>
            <a:pathLst>
              <a:path w="1539433" h="1539433">
                <a:moveTo>
                  <a:pt x="0" y="0"/>
                </a:moveTo>
                <a:lnTo>
                  <a:pt x="1539433" y="0"/>
                </a:lnTo>
                <a:lnTo>
                  <a:pt x="1539433" y="1539433"/>
                </a:lnTo>
                <a:lnTo>
                  <a:pt x="0" y="1539433"/>
                </a:lnTo>
                <a:close/>
              </a:path>
            </a:pathLst>
          </a:custGeom>
        </p:spPr>
        <p:txBody>
          <a:bodyPr wrap="square">
            <a:noAutofit/>
          </a:bodyPr>
          <a:lstStyle/>
          <a:p>
            <a:endParaRPr lang="en-IN"/>
          </a:p>
        </p:txBody>
      </p:sp>
      <p:sp>
        <p:nvSpPr>
          <p:cNvPr id="36" name="Picture Placeholder 35">
            <a:extLst>
              <a:ext uri="{FF2B5EF4-FFF2-40B4-BE49-F238E27FC236}">
                <a16:creationId xmlns:a16="http://schemas.microsoft.com/office/drawing/2014/main" id="{E22BD471-EC7B-076C-ED76-8BF187D16431}"/>
              </a:ext>
            </a:extLst>
          </p:cNvPr>
          <p:cNvSpPr>
            <a:spLocks noGrp="1"/>
          </p:cNvSpPr>
          <p:nvPr>
            <p:ph type="pic" sz="quarter" idx="17"/>
          </p:nvPr>
        </p:nvSpPr>
        <p:spPr>
          <a:xfrm>
            <a:off x="9245964" y="4415742"/>
            <a:ext cx="1539433" cy="1539433"/>
          </a:xfrm>
          <a:custGeom>
            <a:avLst/>
            <a:gdLst>
              <a:gd name="connsiteX0" fmla="*/ 0 w 1539433"/>
              <a:gd name="connsiteY0" fmla="*/ 0 h 1539433"/>
              <a:gd name="connsiteX1" fmla="*/ 1539433 w 1539433"/>
              <a:gd name="connsiteY1" fmla="*/ 0 h 1539433"/>
              <a:gd name="connsiteX2" fmla="*/ 1539433 w 1539433"/>
              <a:gd name="connsiteY2" fmla="*/ 1539433 h 1539433"/>
              <a:gd name="connsiteX3" fmla="*/ 0 w 1539433"/>
              <a:gd name="connsiteY3" fmla="*/ 1539433 h 1539433"/>
            </a:gdLst>
            <a:ahLst/>
            <a:cxnLst>
              <a:cxn ang="0">
                <a:pos x="connsiteX0" y="connsiteY0"/>
              </a:cxn>
              <a:cxn ang="0">
                <a:pos x="connsiteX1" y="connsiteY1"/>
              </a:cxn>
              <a:cxn ang="0">
                <a:pos x="connsiteX2" y="connsiteY2"/>
              </a:cxn>
              <a:cxn ang="0">
                <a:pos x="connsiteX3" y="connsiteY3"/>
              </a:cxn>
            </a:cxnLst>
            <a:rect l="l" t="t" r="r" b="b"/>
            <a:pathLst>
              <a:path w="1539433" h="1539433">
                <a:moveTo>
                  <a:pt x="0" y="0"/>
                </a:moveTo>
                <a:lnTo>
                  <a:pt x="1539433" y="0"/>
                </a:lnTo>
                <a:lnTo>
                  <a:pt x="1539433" y="1539433"/>
                </a:lnTo>
                <a:lnTo>
                  <a:pt x="0" y="1539433"/>
                </a:lnTo>
                <a:close/>
              </a:path>
            </a:pathLst>
          </a:custGeom>
        </p:spPr>
        <p:txBody>
          <a:bodyPr wrap="square">
            <a:noAutofit/>
          </a:bodyPr>
          <a:lstStyle/>
          <a:p>
            <a:endParaRPr lang="en-IN"/>
          </a:p>
        </p:txBody>
      </p:sp>
    </p:spTree>
    <p:extLst>
      <p:ext uri="{BB962C8B-B14F-4D97-AF65-F5344CB8AC3E}">
        <p14:creationId xmlns:p14="http://schemas.microsoft.com/office/powerpoint/2010/main" val="2134629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A956-99E4-5043-E836-57062070EA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E38D086-AACF-9457-3ED1-F975E41FAB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2EDE4F0-9745-1D28-D5FC-B5589A6A1D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AD492E-08C7-65DC-FE54-98BAD69FCFDC}"/>
              </a:ext>
            </a:extLst>
          </p:cNvPr>
          <p:cNvSpPr>
            <a:spLocks noGrp="1"/>
          </p:cNvSpPr>
          <p:nvPr>
            <p:ph type="dt" sz="half" idx="10"/>
          </p:nvPr>
        </p:nvSpPr>
        <p:spPr/>
        <p:txBody>
          <a:bodyPr/>
          <a:lstStyle/>
          <a:p>
            <a:fld id="{D9599A9D-067C-4E67-8481-142D2F15541E}" type="datetimeFigureOut">
              <a:rPr lang="en-IN" smtClean="0"/>
              <a:t>07-11-2024</a:t>
            </a:fld>
            <a:endParaRPr lang="en-IN"/>
          </a:p>
        </p:txBody>
      </p:sp>
      <p:sp>
        <p:nvSpPr>
          <p:cNvPr id="6" name="Footer Placeholder 5">
            <a:extLst>
              <a:ext uri="{FF2B5EF4-FFF2-40B4-BE49-F238E27FC236}">
                <a16:creationId xmlns:a16="http://schemas.microsoft.com/office/drawing/2014/main" id="{8110D26A-FE39-03D8-AF44-0D66596382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21D700-85B7-7B05-8C78-212B95B092E5}"/>
              </a:ext>
            </a:extLst>
          </p:cNvPr>
          <p:cNvSpPr>
            <a:spLocks noGrp="1"/>
          </p:cNvSpPr>
          <p:nvPr>
            <p:ph type="sldNum" sz="quarter" idx="12"/>
          </p:nvPr>
        </p:nvSpPr>
        <p:spPr/>
        <p:txBody>
          <a:bodyPr/>
          <a:lstStyle/>
          <a:p>
            <a:fld id="{D4F299AD-3948-408A-863C-F62D9774CE4D}" type="slidenum">
              <a:rPr lang="en-IN" smtClean="0"/>
              <a:t>‹#›</a:t>
            </a:fld>
            <a:endParaRPr lang="en-IN"/>
          </a:p>
        </p:txBody>
      </p:sp>
    </p:spTree>
    <p:extLst>
      <p:ext uri="{BB962C8B-B14F-4D97-AF65-F5344CB8AC3E}">
        <p14:creationId xmlns:p14="http://schemas.microsoft.com/office/powerpoint/2010/main" val="2778185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FC86C2-7D57-C1B6-6208-EA6B5454DC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6E35CB-79EF-A77F-1266-C24253E995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517E6D-8FE9-23F8-DA8B-00F8211881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99A9D-067C-4E67-8481-142D2F15541E}" type="datetimeFigureOut">
              <a:rPr lang="en-IN" smtClean="0"/>
              <a:t>07-11-2024</a:t>
            </a:fld>
            <a:endParaRPr lang="en-IN"/>
          </a:p>
        </p:txBody>
      </p:sp>
      <p:sp>
        <p:nvSpPr>
          <p:cNvPr id="5" name="Footer Placeholder 4">
            <a:extLst>
              <a:ext uri="{FF2B5EF4-FFF2-40B4-BE49-F238E27FC236}">
                <a16:creationId xmlns:a16="http://schemas.microsoft.com/office/drawing/2014/main" id="{5A10EADF-6399-1B3F-A0B8-6117672F91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C08CB94-5157-AA01-A262-7D877FC3B4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F299AD-3948-408A-863C-F62D9774CE4D}" type="slidenum">
              <a:rPr lang="en-IN" smtClean="0"/>
              <a:t>‹#›</a:t>
            </a:fld>
            <a:endParaRPr lang="en-IN"/>
          </a:p>
        </p:txBody>
      </p:sp>
    </p:spTree>
    <p:extLst>
      <p:ext uri="{BB962C8B-B14F-4D97-AF65-F5344CB8AC3E}">
        <p14:creationId xmlns:p14="http://schemas.microsoft.com/office/powerpoint/2010/main" val="3453816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hyperlink" Target="https://www.calcalist.co.il/world/articles/0,7340,L-3766712,00.html" TargetMode="External"/><Relationship Id="rId5" Type="http://schemas.openxmlformats.org/officeDocument/2006/relationships/image" Target="../media/image22.png"/><Relationship Id="rId4" Type="http://schemas.openxmlformats.org/officeDocument/2006/relationships/hyperlink" Target="https://www.calcalist.co.il/style/article/s1wd5q8of"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chart" Target="../charts/chart1.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chart" Target="../charts/char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chart" Target="../charts/chart3.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9A0000"/>
            </a:gs>
            <a:gs pos="100000">
              <a:schemeClr val="tx1">
                <a:lumMod val="95000"/>
                <a:lumOff val="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7" name="Picture 46" descr="A picture containing outdoor object, star, night sky&#10;&#10;Description automatically generated">
            <a:extLst>
              <a:ext uri="{FF2B5EF4-FFF2-40B4-BE49-F238E27FC236}">
                <a16:creationId xmlns:a16="http://schemas.microsoft.com/office/drawing/2014/main" id="{2747028A-4FAE-D3B1-2793-05C599381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920" y="-19836"/>
            <a:ext cx="14721840" cy="6897672"/>
          </a:xfrm>
          <a:prstGeom prst="rect">
            <a:avLst/>
          </a:prstGeom>
        </p:spPr>
      </p:pic>
      <p:pic>
        <p:nvPicPr>
          <p:cNvPr id="51" name="Picture 50" descr="A picture containing outdoor object, star, night sky&#10;&#10;Description automatically generated">
            <a:extLst>
              <a:ext uri="{FF2B5EF4-FFF2-40B4-BE49-F238E27FC236}">
                <a16:creationId xmlns:a16="http://schemas.microsoft.com/office/drawing/2014/main" id="{AEE43DCF-B4D7-AD05-A2A0-2165EA5017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920" y="-19836"/>
            <a:ext cx="14721840" cy="6897672"/>
          </a:xfrm>
          <a:prstGeom prst="rect">
            <a:avLst/>
          </a:prstGeom>
        </p:spPr>
      </p:pic>
      <p:pic>
        <p:nvPicPr>
          <p:cNvPr id="52" name="Picture 51" descr="A picture containing outdoor object, star, night sky&#10;&#10;Description automatically generated">
            <a:extLst>
              <a:ext uri="{FF2B5EF4-FFF2-40B4-BE49-F238E27FC236}">
                <a16:creationId xmlns:a16="http://schemas.microsoft.com/office/drawing/2014/main" id="{B55C563F-DA37-BFF4-7EBA-4BFFE508C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920" y="-19836"/>
            <a:ext cx="14721840" cy="6897672"/>
          </a:xfrm>
          <a:prstGeom prst="rect">
            <a:avLst/>
          </a:prstGeom>
        </p:spPr>
      </p:pic>
      <p:pic>
        <p:nvPicPr>
          <p:cNvPr id="56" name="Picture 55" descr="A picture containing outdoor object, star, night sky&#10;&#10;Description automatically generated">
            <a:extLst>
              <a:ext uri="{FF2B5EF4-FFF2-40B4-BE49-F238E27FC236}">
                <a16:creationId xmlns:a16="http://schemas.microsoft.com/office/drawing/2014/main" id="{08956A5E-B312-3E02-5272-0EBAD373F8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920" y="-19836"/>
            <a:ext cx="14721840" cy="6897672"/>
          </a:xfrm>
          <a:prstGeom prst="rect">
            <a:avLst/>
          </a:prstGeom>
        </p:spPr>
      </p:pic>
      <p:sp>
        <p:nvSpPr>
          <p:cNvPr id="26" name="Rectangle 25">
            <a:extLst>
              <a:ext uri="{FF2B5EF4-FFF2-40B4-BE49-F238E27FC236}">
                <a16:creationId xmlns:a16="http://schemas.microsoft.com/office/drawing/2014/main" id="{69999661-9EE1-71EF-E5A7-80E94AE99D24}"/>
              </a:ext>
            </a:extLst>
          </p:cNvPr>
          <p:cNvSpPr/>
          <p:nvPr/>
        </p:nvSpPr>
        <p:spPr>
          <a:xfrm>
            <a:off x="-1488830" y="-545123"/>
            <a:ext cx="15169661" cy="7948247"/>
          </a:xfrm>
          <a:prstGeom prst="rect">
            <a:avLst/>
          </a:prstGeom>
          <a:solidFill>
            <a:schemeClr val="tx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C9E689C9-8FFE-1BD4-A7BC-ABFCD93CF612}"/>
              </a:ext>
            </a:extLst>
          </p:cNvPr>
          <p:cNvSpPr txBox="1"/>
          <p:nvPr/>
        </p:nvSpPr>
        <p:spPr>
          <a:xfrm>
            <a:off x="2901857" y="1287555"/>
            <a:ext cx="6388287" cy="3154710"/>
          </a:xfrm>
          <a:prstGeom prst="rect">
            <a:avLst/>
          </a:prstGeom>
          <a:noFill/>
        </p:spPr>
        <p:txBody>
          <a:bodyPr wrap="none" rtlCol="0">
            <a:spAutoFit/>
          </a:bodyPr>
          <a:lstStyle/>
          <a:p>
            <a:pPr algn="ctr"/>
            <a:r>
              <a:rPr lang="en-IN" sz="19900" dirty="0">
                <a:solidFill>
                  <a:srgbClr val="FF0000"/>
                </a:solidFill>
                <a:latin typeface="Bebas Neue" panose="020B0606020202050201" pitchFamily="34" charset="0"/>
              </a:rPr>
              <a:t>MARVEL</a:t>
            </a:r>
          </a:p>
        </p:txBody>
      </p:sp>
      <p:cxnSp>
        <p:nvCxnSpPr>
          <p:cNvPr id="4" name="Straight Connector 3">
            <a:extLst>
              <a:ext uri="{FF2B5EF4-FFF2-40B4-BE49-F238E27FC236}">
                <a16:creationId xmlns:a16="http://schemas.microsoft.com/office/drawing/2014/main" id="{6A4787E2-F22F-37DF-64D9-2E363397BD74}"/>
              </a:ext>
            </a:extLst>
          </p:cNvPr>
          <p:cNvCxnSpPr>
            <a:cxnSpLocks/>
          </p:cNvCxnSpPr>
          <p:nvPr/>
        </p:nvCxnSpPr>
        <p:spPr>
          <a:xfrm>
            <a:off x="3159760" y="3751385"/>
            <a:ext cx="59842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D3FA978-91E5-A25E-B9C4-4EB5F12D3AC0}"/>
              </a:ext>
            </a:extLst>
          </p:cNvPr>
          <p:cNvSpPr txBox="1"/>
          <p:nvPr/>
        </p:nvSpPr>
        <p:spPr>
          <a:xfrm>
            <a:off x="4087289" y="3872245"/>
            <a:ext cx="3986989" cy="461665"/>
          </a:xfrm>
          <a:prstGeom prst="rect">
            <a:avLst/>
          </a:prstGeom>
          <a:noFill/>
        </p:spPr>
        <p:txBody>
          <a:bodyPr wrap="none" rtlCol="0">
            <a:spAutoFit/>
          </a:bodyPr>
          <a:lstStyle/>
          <a:p>
            <a:pPr algn="ctr"/>
            <a:r>
              <a:rPr lang="en-IN" sz="2400" dirty="0">
                <a:solidFill>
                  <a:schemeClr val="bg1"/>
                </a:solidFill>
                <a:latin typeface="Bebas Neue" panose="020B0606020202050201" pitchFamily="34" charset="0"/>
              </a:rPr>
              <a:t>S         T           U          D          I          O          S</a:t>
            </a:r>
          </a:p>
        </p:txBody>
      </p:sp>
      <p:cxnSp>
        <p:nvCxnSpPr>
          <p:cNvPr id="30" name="Straight Connector 29">
            <a:extLst>
              <a:ext uri="{FF2B5EF4-FFF2-40B4-BE49-F238E27FC236}">
                <a16:creationId xmlns:a16="http://schemas.microsoft.com/office/drawing/2014/main" id="{CE9332E3-8C53-D156-B3BA-B71DD20A3609}"/>
              </a:ext>
            </a:extLst>
          </p:cNvPr>
          <p:cNvCxnSpPr>
            <a:cxnSpLocks/>
          </p:cNvCxnSpPr>
          <p:nvPr/>
        </p:nvCxnSpPr>
        <p:spPr>
          <a:xfrm>
            <a:off x="3159760" y="4442265"/>
            <a:ext cx="59842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024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AD61C56-49F6-0C31-A625-C67A50F9061F}"/>
              </a:ext>
            </a:extLst>
          </p:cNvPr>
          <p:cNvPicPr>
            <a:picLocks noChangeAspect="1"/>
          </p:cNvPicPr>
          <p:nvPr/>
        </p:nvPicPr>
        <p:blipFill>
          <a:blip r:embed="rId2"/>
          <a:stretch>
            <a:fillRect/>
          </a:stretch>
        </p:blipFill>
        <p:spPr>
          <a:xfrm>
            <a:off x="412429" y="2532908"/>
            <a:ext cx="3086176" cy="2082339"/>
          </a:xfrm>
          <a:prstGeom prst="rect">
            <a:avLst/>
          </a:prstGeom>
          <a:ln w="25400">
            <a:solidFill>
              <a:schemeClr val="bg2">
                <a:lumMod val="10000"/>
              </a:schemeClr>
            </a:solidFill>
          </a:ln>
        </p:spPr>
      </p:pic>
      <p:sp>
        <p:nvSpPr>
          <p:cNvPr id="14" name="Rectangle 13">
            <a:extLst>
              <a:ext uri="{FF2B5EF4-FFF2-40B4-BE49-F238E27FC236}">
                <a16:creationId xmlns:a16="http://schemas.microsoft.com/office/drawing/2014/main" id="{6B2490C2-C9B2-AD2B-4C39-DD763B52D513}"/>
              </a:ext>
            </a:extLst>
          </p:cNvPr>
          <p:cNvSpPr/>
          <p:nvPr/>
        </p:nvSpPr>
        <p:spPr>
          <a:xfrm>
            <a:off x="2065852" y="1430515"/>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5</a:t>
            </a:r>
            <a:endParaRPr lang="en-US" b="1" dirty="0"/>
          </a:p>
          <a:p>
            <a:pPr algn="ctr"/>
            <a:r>
              <a:rPr lang="en-US" sz="1050" dirty="0"/>
              <a:t>Phases</a:t>
            </a:r>
            <a:endParaRPr lang="en-IL" sz="1050" dirty="0"/>
          </a:p>
        </p:txBody>
      </p:sp>
      <p:sp>
        <p:nvSpPr>
          <p:cNvPr id="15" name="Rectangle 14">
            <a:extLst>
              <a:ext uri="{FF2B5EF4-FFF2-40B4-BE49-F238E27FC236}">
                <a16:creationId xmlns:a16="http://schemas.microsoft.com/office/drawing/2014/main" id="{9A2C8196-DE63-005C-9224-32B4E92A517D}"/>
              </a:ext>
            </a:extLst>
          </p:cNvPr>
          <p:cNvSpPr/>
          <p:nvPr/>
        </p:nvSpPr>
        <p:spPr>
          <a:xfrm>
            <a:off x="406906" y="1417613"/>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33</a:t>
            </a:r>
            <a:endParaRPr lang="en-US" b="1" dirty="0"/>
          </a:p>
          <a:p>
            <a:pPr algn="ctr"/>
            <a:r>
              <a:rPr lang="en-US" sz="1050" dirty="0"/>
              <a:t>Movies</a:t>
            </a:r>
            <a:endParaRPr lang="en-IL" sz="1050" dirty="0"/>
          </a:p>
        </p:txBody>
      </p:sp>
      <p:sp>
        <p:nvSpPr>
          <p:cNvPr id="16" name="Rectangle 15">
            <a:extLst>
              <a:ext uri="{FF2B5EF4-FFF2-40B4-BE49-F238E27FC236}">
                <a16:creationId xmlns:a16="http://schemas.microsoft.com/office/drawing/2014/main" id="{96048408-03DC-3CFA-975B-EC24596EA9AD}"/>
              </a:ext>
            </a:extLst>
          </p:cNvPr>
          <p:cNvSpPr/>
          <p:nvPr/>
        </p:nvSpPr>
        <p:spPr>
          <a:xfrm>
            <a:off x="3724684" y="1430515"/>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4,315</a:t>
            </a:r>
            <a:endParaRPr lang="en-US" b="1" dirty="0"/>
          </a:p>
          <a:p>
            <a:pPr algn="ctr"/>
            <a:r>
              <a:rPr lang="en-US" sz="1050" dirty="0"/>
              <a:t>Total watch time (min)</a:t>
            </a:r>
            <a:endParaRPr lang="en-IL" sz="1050" dirty="0"/>
          </a:p>
        </p:txBody>
      </p:sp>
      <p:sp>
        <p:nvSpPr>
          <p:cNvPr id="18" name="Rectangle 17">
            <a:extLst>
              <a:ext uri="{FF2B5EF4-FFF2-40B4-BE49-F238E27FC236}">
                <a16:creationId xmlns:a16="http://schemas.microsoft.com/office/drawing/2014/main" id="{E86C9947-5308-D401-7162-1A65C3CA6D36}"/>
              </a:ext>
            </a:extLst>
          </p:cNvPr>
          <p:cNvSpPr/>
          <p:nvPr/>
        </p:nvSpPr>
        <p:spPr>
          <a:xfrm>
            <a:off x="5383630" y="1430515"/>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7BN</a:t>
            </a:r>
            <a:endParaRPr lang="en-US" b="1" dirty="0"/>
          </a:p>
          <a:p>
            <a:pPr algn="ctr"/>
            <a:r>
              <a:rPr lang="en-US" sz="1050" dirty="0"/>
              <a:t>Total production budget</a:t>
            </a:r>
            <a:endParaRPr lang="en-IL" sz="1050" dirty="0"/>
          </a:p>
        </p:txBody>
      </p:sp>
      <p:sp>
        <p:nvSpPr>
          <p:cNvPr id="19" name="Rectangle 18">
            <a:extLst>
              <a:ext uri="{FF2B5EF4-FFF2-40B4-BE49-F238E27FC236}">
                <a16:creationId xmlns:a16="http://schemas.microsoft.com/office/drawing/2014/main" id="{3B7A403F-76AF-8A72-9941-28EF098B0EB1}"/>
              </a:ext>
            </a:extLst>
          </p:cNvPr>
          <p:cNvSpPr/>
          <p:nvPr/>
        </p:nvSpPr>
        <p:spPr>
          <a:xfrm>
            <a:off x="7039757" y="1421279"/>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4BN</a:t>
            </a:r>
            <a:endParaRPr lang="en-US" b="1" dirty="0"/>
          </a:p>
          <a:p>
            <a:pPr algn="ctr"/>
            <a:r>
              <a:rPr lang="en-US" sz="1050" dirty="0"/>
              <a:t>Total opening nights</a:t>
            </a:r>
            <a:endParaRPr lang="en-IL" sz="1050" dirty="0"/>
          </a:p>
        </p:txBody>
      </p:sp>
      <p:sp>
        <p:nvSpPr>
          <p:cNvPr id="21" name="Rectangle 20">
            <a:extLst>
              <a:ext uri="{FF2B5EF4-FFF2-40B4-BE49-F238E27FC236}">
                <a16:creationId xmlns:a16="http://schemas.microsoft.com/office/drawing/2014/main" id="{7139C5C8-6199-DC2E-4E65-8CE800C04117}"/>
              </a:ext>
            </a:extLst>
          </p:cNvPr>
          <p:cNvSpPr/>
          <p:nvPr/>
        </p:nvSpPr>
        <p:spPr>
          <a:xfrm>
            <a:off x="8695884" y="1421279"/>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42BN</a:t>
            </a:r>
          </a:p>
          <a:p>
            <a:pPr algn="ctr"/>
            <a:r>
              <a:rPr lang="en-US" sz="1050" dirty="0"/>
              <a:t>Total box office</a:t>
            </a:r>
            <a:endParaRPr lang="en-IL" sz="1050" dirty="0"/>
          </a:p>
        </p:txBody>
      </p:sp>
      <p:sp>
        <p:nvSpPr>
          <p:cNvPr id="22" name="Rectangle 21">
            <a:extLst>
              <a:ext uri="{FF2B5EF4-FFF2-40B4-BE49-F238E27FC236}">
                <a16:creationId xmlns:a16="http://schemas.microsoft.com/office/drawing/2014/main" id="{ED73EF61-9FCA-7A5E-9F11-31BA5D897805}"/>
              </a:ext>
            </a:extLst>
          </p:cNvPr>
          <p:cNvSpPr/>
          <p:nvPr/>
        </p:nvSpPr>
        <p:spPr>
          <a:xfrm>
            <a:off x="10352011" y="1421279"/>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81%</a:t>
            </a:r>
            <a:endParaRPr lang="en-US" b="1" dirty="0"/>
          </a:p>
          <a:p>
            <a:pPr algn="ctr"/>
            <a:r>
              <a:rPr lang="en-US" sz="1050" dirty="0"/>
              <a:t>Avg. Tomato meter</a:t>
            </a:r>
            <a:endParaRPr lang="en-IL" sz="1050" dirty="0"/>
          </a:p>
        </p:txBody>
      </p:sp>
      <p:pic>
        <p:nvPicPr>
          <p:cNvPr id="31" name="Picture 30">
            <a:extLst>
              <a:ext uri="{FF2B5EF4-FFF2-40B4-BE49-F238E27FC236}">
                <a16:creationId xmlns:a16="http://schemas.microsoft.com/office/drawing/2014/main" id="{9F0C3A85-E992-79D9-7CC3-4908FB6C7A03}"/>
              </a:ext>
            </a:extLst>
          </p:cNvPr>
          <p:cNvPicPr>
            <a:picLocks noChangeAspect="1"/>
          </p:cNvPicPr>
          <p:nvPr/>
        </p:nvPicPr>
        <p:blipFill>
          <a:blip r:embed="rId3">
            <a:alphaModFix amt="53000"/>
            <a:extLst>
              <a:ext uri="{28A0092B-C50C-407E-A947-70E740481C1C}">
                <a14:useLocalDpi xmlns:a14="http://schemas.microsoft.com/office/drawing/2010/main" val="0"/>
              </a:ext>
            </a:extLst>
          </a:blip>
          <a:stretch>
            <a:fillRect/>
          </a:stretch>
        </p:blipFill>
        <p:spPr>
          <a:xfrm rot="13500000">
            <a:off x="8647740" y="2351042"/>
            <a:ext cx="4840930" cy="4947977"/>
          </a:xfrm>
          <a:prstGeom prst="rect">
            <a:avLst/>
          </a:prstGeom>
        </p:spPr>
      </p:pic>
      <p:pic>
        <p:nvPicPr>
          <p:cNvPr id="32" name="Picture 31" descr="A picture containing person&#10;&#10;Description automatically generated">
            <a:extLst>
              <a:ext uri="{FF2B5EF4-FFF2-40B4-BE49-F238E27FC236}">
                <a16:creationId xmlns:a16="http://schemas.microsoft.com/office/drawing/2014/main" id="{767E5893-0B06-E058-4981-15B929B82C1B}"/>
              </a:ext>
            </a:extLst>
          </p:cNvPr>
          <p:cNvPicPr>
            <a:picLocks noChangeAspect="1"/>
          </p:cNvPicPr>
          <p:nvPr/>
        </p:nvPicPr>
        <p:blipFill>
          <a:blip r:embed="rId4">
            <a:alphaModFix amt="76000"/>
            <a:extLst>
              <a:ext uri="{28A0092B-C50C-407E-A947-70E740481C1C}">
                <a14:useLocalDpi xmlns:a14="http://schemas.microsoft.com/office/drawing/2010/main" val="0"/>
              </a:ext>
            </a:extLst>
          </a:blip>
          <a:stretch>
            <a:fillRect/>
          </a:stretch>
        </p:blipFill>
        <p:spPr>
          <a:xfrm>
            <a:off x="10353317" y="2782824"/>
            <a:ext cx="2109373" cy="4084414"/>
          </a:xfrm>
          <a:prstGeom prst="rect">
            <a:avLst/>
          </a:prstGeom>
        </p:spPr>
      </p:pic>
      <p:pic>
        <p:nvPicPr>
          <p:cNvPr id="36" name="Picture 35">
            <a:extLst>
              <a:ext uri="{FF2B5EF4-FFF2-40B4-BE49-F238E27FC236}">
                <a16:creationId xmlns:a16="http://schemas.microsoft.com/office/drawing/2014/main" id="{ECF3D184-08B0-C488-D5CF-ED2F40B9438D}"/>
              </a:ext>
            </a:extLst>
          </p:cNvPr>
          <p:cNvPicPr>
            <a:picLocks noChangeAspect="1"/>
          </p:cNvPicPr>
          <p:nvPr/>
        </p:nvPicPr>
        <p:blipFill rotWithShape="1">
          <a:blip r:embed="rId5"/>
          <a:srcRect t="2098" b="-2098"/>
          <a:stretch/>
        </p:blipFill>
        <p:spPr>
          <a:xfrm>
            <a:off x="3498605" y="4714714"/>
            <a:ext cx="5328034" cy="2082338"/>
          </a:xfrm>
          <a:prstGeom prst="rect">
            <a:avLst/>
          </a:prstGeom>
          <a:ln w="25400">
            <a:solidFill>
              <a:schemeClr val="bg2">
                <a:lumMod val="10000"/>
              </a:schemeClr>
            </a:solidFill>
          </a:ln>
        </p:spPr>
      </p:pic>
      <p:pic>
        <p:nvPicPr>
          <p:cNvPr id="42" name="Picture 41">
            <a:extLst>
              <a:ext uri="{FF2B5EF4-FFF2-40B4-BE49-F238E27FC236}">
                <a16:creationId xmlns:a16="http://schemas.microsoft.com/office/drawing/2014/main" id="{18698EB5-F819-FCBA-07CD-BFFF06818C3A}"/>
              </a:ext>
            </a:extLst>
          </p:cNvPr>
          <p:cNvPicPr>
            <a:picLocks noChangeAspect="1"/>
          </p:cNvPicPr>
          <p:nvPr/>
        </p:nvPicPr>
        <p:blipFill rotWithShape="1">
          <a:blip r:embed="rId6"/>
          <a:srcRect r="2818"/>
          <a:stretch/>
        </p:blipFill>
        <p:spPr>
          <a:xfrm>
            <a:off x="7532223" y="2532908"/>
            <a:ext cx="2384934" cy="2082338"/>
          </a:xfrm>
          <a:prstGeom prst="rect">
            <a:avLst/>
          </a:prstGeom>
          <a:ln w="25400">
            <a:solidFill>
              <a:schemeClr val="bg2">
                <a:lumMod val="10000"/>
              </a:schemeClr>
            </a:solidFill>
          </a:ln>
        </p:spPr>
      </p:pic>
      <p:pic>
        <p:nvPicPr>
          <p:cNvPr id="2" name="Picture 1">
            <a:extLst>
              <a:ext uri="{FF2B5EF4-FFF2-40B4-BE49-F238E27FC236}">
                <a16:creationId xmlns:a16="http://schemas.microsoft.com/office/drawing/2014/main" id="{11B9A0E2-C58D-2F57-1FFC-40A27B0E4773}"/>
              </a:ext>
            </a:extLst>
          </p:cNvPr>
          <p:cNvPicPr>
            <a:picLocks noChangeAspect="1"/>
          </p:cNvPicPr>
          <p:nvPr/>
        </p:nvPicPr>
        <p:blipFill>
          <a:blip r:embed="rId7"/>
          <a:stretch>
            <a:fillRect/>
          </a:stretch>
        </p:blipFill>
        <p:spPr>
          <a:xfrm>
            <a:off x="3658478" y="2534494"/>
            <a:ext cx="3713872" cy="2077034"/>
          </a:xfrm>
          <a:prstGeom prst="rect">
            <a:avLst/>
          </a:prstGeom>
          <a:ln w="25400">
            <a:solidFill>
              <a:schemeClr val="bg2">
                <a:lumMod val="10000"/>
              </a:schemeClr>
            </a:solidFill>
          </a:ln>
        </p:spPr>
      </p:pic>
      <p:pic>
        <p:nvPicPr>
          <p:cNvPr id="4" name="Picture 3">
            <a:extLst>
              <a:ext uri="{FF2B5EF4-FFF2-40B4-BE49-F238E27FC236}">
                <a16:creationId xmlns:a16="http://schemas.microsoft.com/office/drawing/2014/main" id="{78A56DE3-6442-95CC-693C-E2EAC65C76E7}"/>
              </a:ext>
            </a:extLst>
          </p:cNvPr>
          <p:cNvPicPr>
            <a:picLocks noChangeAspect="1"/>
          </p:cNvPicPr>
          <p:nvPr/>
        </p:nvPicPr>
        <p:blipFill>
          <a:blip r:embed="rId8"/>
          <a:stretch>
            <a:fillRect/>
          </a:stretch>
        </p:blipFill>
        <p:spPr>
          <a:xfrm>
            <a:off x="406906" y="4735732"/>
            <a:ext cx="2860096" cy="2061320"/>
          </a:xfrm>
          <a:prstGeom prst="rect">
            <a:avLst/>
          </a:prstGeom>
          <a:ln w="25400">
            <a:solidFill>
              <a:schemeClr val="bg2">
                <a:lumMod val="10000"/>
              </a:schemeClr>
            </a:solidFill>
          </a:ln>
        </p:spPr>
      </p:pic>
      <p:sp>
        <p:nvSpPr>
          <p:cNvPr id="6" name="Parallelogram 5">
            <a:extLst>
              <a:ext uri="{FF2B5EF4-FFF2-40B4-BE49-F238E27FC236}">
                <a16:creationId xmlns:a16="http://schemas.microsoft.com/office/drawing/2014/main" id="{AE5A3BBD-770B-1CB1-0121-169B84CB2D45}"/>
              </a:ext>
            </a:extLst>
          </p:cNvPr>
          <p:cNvSpPr/>
          <p:nvPr/>
        </p:nvSpPr>
        <p:spPr>
          <a:xfrm>
            <a:off x="730874" y="365236"/>
            <a:ext cx="4161912" cy="950539"/>
          </a:xfrm>
          <a:prstGeom prst="parallelogram">
            <a:avLst>
              <a:gd name="adj" fmla="val 24198"/>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6220E849-740B-8C52-0741-6C1A18E3FCDA}"/>
              </a:ext>
            </a:extLst>
          </p:cNvPr>
          <p:cNvSpPr txBox="1"/>
          <p:nvPr/>
        </p:nvSpPr>
        <p:spPr>
          <a:xfrm>
            <a:off x="412429" y="457398"/>
            <a:ext cx="9480480" cy="769441"/>
          </a:xfrm>
          <a:prstGeom prst="rect">
            <a:avLst/>
          </a:prstGeom>
          <a:noFill/>
        </p:spPr>
        <p:txBody>
          <a:bodyPr wrap="none" rtlCol="0">
            <a:spAutoFit/>
          </a:bodyPr>
          <a:lstStyle/>
          <a:p>
            <a:r>
              <a:rPr lang="en-US" sz="4400" dirty="0">
                <a:solidFill>
                  <a:srgbClr val="FF0000"/>
                </a:solidFill>
                <a:latin typeface="Bebas Neue Bold" panose="020B0606020202050201" pitchFamily="34" charset="0"/>
              </a:rPr>
              <a:t>The marvel universe in numbers – full Dashboard</a:t>
            </a:r>
            <a:endParaRPr lang="en-IN" sz="4400" dirty="0">
              <a:solidFill>
                <a:srgbClr val="FF0000"/>
              </a:solidFill>
              <a:latin typeface="Bebas Neue Bold" panose="020B0606020202050201" pitchFamily="34" charset="0"/>
            </a:endParaRPr>
          </a:p>
        </p:txBody>
      </p:sp>
    </p:spTree>
    <p:extLst>
      <p:ext uri="{BB962C8B-B14F-4D97-AF65-F5344CB8AC3E}">
        <p14:creationId xmlns:p14="http://schemas.microsoft.com/office/powerpoint/2010/main" val="131607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par>
                                <p:cTn id="44" presetID="10"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8" grpId="0" animBg="1"/>
      <p:bldP spid="19" grpId="0" animBg="1"/>
      <p:bldP spid="21" grpId="0" animBg="1"/>
      <p:bldP spid="22" grpId="0" animBg="1"/>
      <p:bldP spid="6"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2FA66DA1-FADE-6748-E580-4563A3196A11}"/>
              </a:ext>
            </a:extLst>
          </p:cNvPr>
          <p:cNvSpPr/>
          <p:nvPr/>
        </p:nvSpPr>
        <p:spPr>
          <a:xfrm>
            <a:off x="580064" y="325336"/>
            <a:ext cx="4161912" cy="950539"/>
          </a:xfrm>
          <a:prstGeom prst="parallelogram">
            <a:avLst>
              <a:gd name="adj" fmla="val 24198"/>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6608E2C-F600-45FA-5481-8CFE8329A164}"/>
              </a:ext>
            </a:extLst>
          </p:cNvPr>
          <p:cNvSpPr txBox="1"/>
          <p:nvPr/>
        </p:nvSpPr>
        <p:spPr>
          <a:xfrm>
            <a:off x="412429" y="457400"/>
            <a:ext cx="5056192" cy="769441"/>
          </a:xfrm>
          <a:prstGeom prst="rect">
            <a:avLst/>
          </a:prstGeom>
          <a:noFill/>
        </p:spPr>
        <p:txBody>
          <a:bodyPr wrap="none" rtlCol="0">
            <a:spAutoFit/>
          </a:bodyPr>
          <a:lstStyle/>
          <a:p>
            <a:r>
              <a:rPr lang="en-US" sz="4400" dirty="0">
                <a:solidFill>
                  <a:srgbClr val="FF0000"/>
                </a:solidFill>
                <a:latin typeface="Bebas Neue Bold" panose="020B0606020202050201" pitchFamily="34" charset="0"/>
              </a:rPr>
              <a:t>Opening weekend by movie</a:t>
            </a:r>
            <a:endParaRPr lang="en-IN" sz="4400" dirty="0">
              <a:solidFill>
                <a:srgbClr val="FF0000"/>
              </a:solidFill>
              <a:latin typeface="Bebas Neue Bold" panose="020B0606020202050201" pitchFamily="34" charset="0"/>
            </a:endParaRPr>
          </a:p>
        </p:txBody>
      </p:sp>
      <p:pic>
        <p:nvPicPr>
          <p:cNvPr id="6" name="Picture 5">
            <a:extLst>
              <a:ext uri="{FF2B5EF4-FFF2-40B4-BE49-F238E27FC236}">
                <a16:creationId xmlns:a16="http://schemas.microsoft.com/office/drawing/2014/main" id="{469CBFBC-5A03-FAA1-68D9-4E9A5F74D4DF}"/>
              </a:ext>
            </a:extLst>
          </p:cNvPr>
          <p:cNvPicPr>
            <a:picLocks noChangeAspect="1"/>
          </p:cNvPicPr>
          <p:nvPr/>
        </p:nvPicPr>
        <p:blipFill>
          <a:blip r:embed="rId2"/>
          <a:stretch>
            <a:fillRect/>
          </a:stretch>
        </p:blipFill>
        <p:spPr>
          <a:xfrm>
            <a:off x="840259" y="1771135"/>
            <a:ext cx="9564606" cy="4800419"/>
          </a:xfrm>
          <a:prstGeom prst="rect">
            <a:avLst/>
          </a:prstGeom>
        </p:spPr>
      </p:pic>
      <p:sp>
        <p:nvSpPr>
          <p:cNvPr id="3" name="TextBox 2">
            <a:extLst>
              <a:ext uri="{FF2B5EF4-FFF2-40B4-BE49-F238E27FC236}">
                <a16:creationId xmlns:a16="http://schemas.microsoft.com/office/drawing/2014/main" id="{8B7C15D3-1FB3-DE24-0358-19E2AF31CB7C}"/>
              </a:ext>
            </a:extLst>
          </p:cNvPr>
          <p:cNvSpPr txBox="1"/>
          <p:nvPr/>
        </p:nvSpPr>
        <p:spPr>
          <a:xfrm>
            <a:off x="412428" y="1254294"/>
            <a:ext cx="8822923" cy="304763"/>
          </a:xfrm>
          <a:prstGeom prst="rect">
            <a:avLst/>
          </a:prstGeom>
          <a:noFill/>
        </p:spPr>
        <p:txBody>
          <a:bodyPr wrap="square" rtlCol="0">
            <a:spAutoFit/>
          </a:bodyPr>
          <a:lstStyle/>
          <a:p>
            <a:pPr>
              <a:lnSpc>
                <a:spcPct val="150000"/>
              </a:lnSpc>
            </a:pPr>
            <a:r>
              <a:rPr lang="en-US" sz="1050" dirty="0">
                <a:solidFill>
                  <a:schemeClr val="bg1"/>
                </a:solidFill>
                <a:latin typeface="Arial" panose="020B0604020202020204" pitchFamily="34" charset="0"/>
                <a:ea typeface="Open Sans" panose="020B0606030504020204" pitchFamily="34" charset="0"/>
                <a:cs typeface="Arial" panose="020B0604020202020204" pitchFamily="34" charset="0"/>
              </a:rPr>
              <a:t>This graph illustrates the opening weekend earnings for Marvel movies over the years. </a:t>
            </a:r>
          </a:p>
        </p:txBody>
      </p:sp>
      <p:sp>
        <p:nvSpPr>
          <p:cNvPr id="4" name="Rectangle 3">
            <a:extLst>
              <a:ext uri="{FF2B5EF4-FFF2-40B4-BE49-F238E27FC236}">
                <a16:creationId xmlns:a16="http://schemas.microsoft.com/office/drawing/2014/main" id="{280FD195-AE06-AFA5-3B1D-473021F878C8}"/>
              </a:ext>
            </a:extLst>
          </p:cNvPr>
          <p:cNvSpPr/>
          <p:nvPr/>
        </p:nvSpPr>
        <p:spPr>
          <a:xfrm>
            <a:off x="6879371" y="1900601"/>
            <a:ext cx="221942" cy="4407723"/>
          </a:xfrm>
          <a:prstGeom prst="rect">
            <a:avLst/>
          </a:prstGeom>
          <a:gradFill>
            <a:gsLst>
              <a:gs pos="0">
                <a:schemeClr val="accent1">
                  <a:lumMod val="5000"/>
                  <a:lumOff val="95000"/>
                  <a:alpha val="0"/>
                </a:schemeClr>
              </a:gs>
              <a:gs pos="55000">
                <a:schemeClr val="accent4">
                  <a:alpha val="48000"/>
                </a:schemeClr>
              </a:gs>
              <a:gs pos="83000">
                <a:schemeClr val="accent4">
                  <a:alpha val="50000"/>
                </a:schemeClr>
              </a:gs>
              <a:gs pos="100000">
                <a:schemeClr val="accent4">
                  <a:alpha val="50000"/>
                </a:schemeClr>
              </a:gs>
            </a:gsLst>
            <a:lin ang="54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a:p>
        </p:txBody>
      </p:sp>
      <p:sp>
        <p:nvSpPr>
          <p:cNvPr id="7" name="Rectangle 6">
            <a:extLst>
              <a:ext uri="{FF2B5EF4-FFF2-40B4-BE49-F238E27FC236}">
                <a16:creationId xmlns:a16="http://schemas.microsoft.com/office/drawing/2014/main" id="{C28F01D8-1AFA-C1E0-9C9F-E0D71C53F9F7}"/>
              </a:ext>
            </a:extLst>
          </p:cNvPr>
          <p:cNvSpPr/>
          <p:nvPr/>
        </p:nvSpPr>
        <p:spPr>
          <a:xfrm>
            <a:off x="8531441" y="1900601"/>
            <a:ext cx="221942" cy="4407723"/>
          </a:xfrm>
          <a:prstGeom prst="rect">
            <a:avLst/>
          </a:prstGeom>
          <a:gradFill>
            <a:gsLst>
              <a:gs pos="0">
                <a:schemeClr val="accent1">
                  <a:lumMod val="5000"/>
                  <a:lumOff val="95000"/>
                  <a:alpha val="0"/>
                </a:schemeClr>
              </a:gs>
              <a:gs pos="55000">
                <a:schemeClr val="accent4">
                  <a:alpha val="48000"/>
                </a:schemeClr>
              </a:gs>
              <a:gs pos="83000">
                <a:schemeClr val="accent4">
                  <a:alpha val="50000"/>
                </a:schemeClr>
              </a:gs>
              <a:gs pos="100000">
                <a:schemeClr val="accent4">
                  <a:alpha val="50000"/>
                </a:schemeClr>
              </a:gs>
            </a:gsLst>
            <a:lin ang="54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a:p>
        </p:txBody>
      </p:sp>
      <p:sp>
        <p:nvSpPr>
          <p:cNvPr id="9" name="Rectangle 8">
            <a:extLst>
              <a:ext uri="{FF2B5EF4-FFF2-40B4-BE49-F238E27FC236}">
                <a16:creationId xmlns:a16="http://schemas.microsoft.com/office/drawing/2014/main" id="{06EB7F12-ED08-110B-ABA5-CF837C30C375}"/>
              </a:ext>
            </a:extLst>
          </p:cNvPr>
          <p:cNvSpPr/>
          <p:nvPr/>
        </p:nvSpPr>
        <p:spPr>
          <a:xfrm>
            <a:off x="4368467" y="1900601"/>
            <a:ext cx="221942" cy="4407723"/>
          </a:xfrm>
          <a:prstGeom prst="rect">
            <a:avLst/>
          </a:prstGeom>
          <a:gradFill>
            <a:gsLst>
              <a:gs pos="0">
                <a:schemeClr val="accent1">
                  <a:lumMod val="5000"/>
                  <a:lumOff val="95000"/>
                  <a:alpha val="0"/>
                </a:schemeClr>
              </a:gs>
              <a:gs pos="55000">
                <a:schemeClr val="accent4">
                  <a:alpha val="48000"/>
                </a:schemeClr>
              </a:gs>
              <a:gs pos="83000">
                <a:schemeClr val="accent4">
                  <a:alpha val="50000"/>
                </a:schemeClr>
              </a:gs>
              <a:gs pos="100000">
                <a:schemeClr val="accent4">
                  <a:alpha val="50000"/>
                </a:schemeClr>
              </a:gs>
            </a:gsLst>
            <a:lin ang="54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a:p>
        </p:txBody>
      </p:sp>
      <p:sp>
        <p:nvSpPr>
          <p:cNvPr id="10" name="Rectangle 9">
            <a:extLst>
              <a:ext uri="{FF2B5EF4-FFF2-40B4-BE49-F238E27FC236}">
                <a16:creationId xmlns:a16="http://schemas.microsoft.com/office/drawing/2014/main" id="{CDBE970D-9B47-54C0-7198-A4F68219767F}"/>
              </a:ext>
            </a:extLst>
          </p:cNvPr>
          <p:cNvSpPr/>
          <p:nvPr/>
        </p:nvSpPr>
        <p:spPr>
          <a:xfrm>
            <a:off x="6339312" y="1900601"/>
            <a:ext cx="221942" cy="4407723"/>
          </a:xfrm>
          <a:prstGeom prst="rect">
            <a:avLst/>
          </a:prstGeom>
          <a:gradFill>
            <a:gsLst>
              <a:gs pos="0">
                <a:schemeClr val="accent1">
                  <a:lumMod val="5000"/>
                  <a:lumOff val="95000"/>
                  <a:alpha val="0"/>
                </a:schemeClr>
              </a:gs>
              <a:gs pos="55000">
                <a:schemeClr val="accent4">
                  <a:alpha val="48000"/>
                </a:schemeClr>
              </a:gs>
              <a:gs pos="83000">
                <a:schemeClr val="accent4">
                  <a:alpha val="50000"/>
                </a:schemeClr>
              </a:gs>
              <a:gs pos="100000">
                <a:schemeClr val="accent4">
                  <a:alpha val="50000"/>
                </a:schemeClr>
              </a:gs>
            </a:gsLst>
            <a:lin ang="54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a:p>
        </p:txBody>
      </p:sp>
      <p:sp>
        <p:nvSpPr>
          <p:cNvPr id="11" name="Rectangle 10">
            <a:extLst>
              <a:ext uri="{FF2B5EF4-FFF2-40B4-BE49-F238E27FC236}">
                <a16:creationId xmlns:a16="http://schemas.microsoft.com/office/drawing/2014/main" id="{3F4B37BF-E1A0-2B19-4A46-4F31AA09CD44}"/>
              </a:ext>
            </a:extLst>
          </p:cNvPr>
          <p:cNvSpPr/>
          <p:nvPr/>
        </p:nvSpPr>
        <p:spPr>
          <a:xfrm>
            <a:off x="2717211" y="1900601"/>
            <a:ext cx="221942" cy="4407723"/>
          </a:xfrm>
          <a:prstGeom prst="rect">
            <a:avLst/>
          </a:prstGeom>
          <a:gradFill>
            <a:gsLst>
              <a:gs pos="0">
                <a:schemeClr val="accent1">
                  <a:lumMod val="5000"/>
                  <a:lumOff val="95000"/>
                  <a:alpha val="0"/>
                </a:schemeClr>
              </a:gs>
              <a:gs pos="55000">
                <a:schemeClr val="accent4">
                  <a:alpha val="48000"/>
                </a:schemeClr>
              </a:gs>
              <a:gs pos="83000">
                <a:schemeClr val="accent4">
                  <a:alpha val="50000"/>
                </a:schemeClr>
              </a:gs>
              <a:gs pos="100000">
                <a:schemeClr val="accent4">
                  <a:alpha val="50000"/>
                </a:schemeClr>
              </a:gs>
            </a:gsLst>
            <a:lin ang="54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a:p>
        </p:txBody>
      </p:sp>
      <p:pic>
        <p:nvPicPr>
          <p:cNvPr id="12" name="Picture 11">
            <a:extLst>
              <a:ext uri="{FF2B5EF4-FFF2-40B4-BE49-F238E27FC236}">
                <a16:creationId xmlns:a16="http://schemas.microsoft.com/office/drawing/2014/main" id="{0E42098F-6715-5F94-F991-02B07C803750}"/>
              </a:ext>
            </a:extLst>
          </p:cNvPr>
          <p:cNvPicPr>
            <a:picLocks noChangeAspect="1"/>
          </p:cNvPicPr>
          <p:nvPr/>
        </p:nvPicPr>
        <p:blipFill>
          <a:blip r:embed="rId3"/>
          <a:stretch>
            <a:fillRect/>
          </a:stretch>
        </p:blipFill>
        <p:spPr>
          <a:xfrm>
            <a:off x="7653724" y="64704"/>
            <a:ext cx="2347601" cy="1443201"/>
          </a:xfrm>
          <a:prstGeom prst="rect">
            <a:avLst/>
          </a:prstGeom>
        </p:spPr>
      </p:pic>
      <p:pic>
        <p:nvPicPr>
          <p:cNvPr id="13" name="Picture 12">
            <a:hlinkClick r:id="rId4"/>
            <a:extLst>
              <a:ext uri="{FF2B5EF4-FFF2-40B4-BE49-F238E27FC236}">
                <a16:creationId xmlns:a16="http://schemas.microsoft.com/office/drawing/2014/main" id="{E35F8D9F-8815-D45D-094C-D24224A35BD9}"/>
              </a:ext>
            </a:extLst>
          </p:cNvPr>
          <p:cNvPicPr>
            <a:picLocks noChangeAspect="1"/>
          </p:cNvPicPr>
          <p:nvPr/>
        </p:nvPicPr>
        <p:blipFill>
          <a:blip r:embed="rId5"/>
          <a:stretch>
            <a:fillRect/>
          </a:stretch>
        </p:blipFill>
        <p:spPr>
          <a:xfrm>
            <a:off x="8892962" y="1501042"/>
            <a:ext cx="2091292" cy="1443201"/>
          </a:xfrm>
          <a:prstGeom prst="rect">
            <a:avLst/>
          </a:prstGeom>
        </p:spPr>
      </p:pic>
      <p:pic>
        <p:nvPicPr>
          <p:cNvPr id="14" name="Picture 13">
            <a:hlinkClick r:id="rId6"/>
            <a:extLst>
              <a:ext uri="{FF2B5EF4-FFF2-40B4-BE49-F238E27FC236}">
                <a16:creationId xmlns:a16="http://schemas.microsoft.com/office/drawing/2014/main" id="{8ACE5068-5079-D743-874E-D3AB12C000AF}"/>
              </a:ext>
            </a:extLst>
          </p:cNvPr>
          <p:cNvPicPr>
            <a:picLocks noChangeAspect="1"/>
          </p:cNvPicPr>
          <p:nvPr/>
        </p:nvPicPr>
        <p:blipFill>
          <a:blip r:embed="rId7"/>
          <a:stretch>
            <a:fillRect/>
          </a:stretch>
        </p:blipFill>
        <p:spPr>
          <a:xfrm>
            <a:off x="5724905" y="457400"/>
            <a:ext cx="1889722" cy="1043642"/>
          </a:xfrm>
          <a:prstGeom prst="rect">
            <a:avLst/>
          </a:prstGeom>
        </p:spPr>
      </p:pic>
      <p:sp>
        <p:nvSpPr>
          <p:cNvPr id="15" name="TextBox 14">
            <a:extLst>
              <a:ext uri="{FF2B5EF4-FFF2-40B4-BE49-F238E27FC236}">
                <a16:creationId xmlns:a16="http://schemas.microsoft.com/office/drawing/2014/main" id="{8E93B55F-7AD0-366F-0186-ED86C05A8EBF}"/>
              </a:ext>
            </a:extLst>
          </p:cNvPr>
          <p:cNvSpPr txBox="1"/>
          <p:nvPr/>
        </p:nvSpPr>
        <p:spPr>
          <a:xfrm>
            <a:off x="412428" y="1482408"/>
            <a:ext cx="9564606" cy="304763"/>
          </a:xfrm>
          <a:prstGeom prst="rect">
            <a:avLst/>
          </a:prstGeom>
          <a:noFill/>
        </p:spPr>
        <p:txBody>
          <a:bodyPr wrap="square" rtlCol="0">
            <a:spAutoFit/>
          </a:bodyPr>
          <a:lstStyle/>
          <a:p>
            <a:pPr>
              <a:lnSpc>
                <a:spcPct val="150000"/>
              </a:lnSpc>
            </a:pPr>
            <a:r>
              <a:rPr lang="en-US" sz="1050" dirty="0">
                <a:solidFill>
                  <a:schemeClr val="bg1"/>
                </a:solidFill>
                <a:latin typeface="Arial" panose="020B0604020202020204" pitchFamily="34" charset="0"/>
                <a:ea typeface="Open Sans" panose="020B0606030504020204" pitchFamily="34" charset="0"/>
                <a:cs typeface="Arial" panose="020B0604020202020204" pitchFamily="34" charset="0"/>
              </a:rPr>
              <a:t>Highlighted in </a:t>
            </a:r>
            <a:r>
              <a:rPr lang="en-US" sz="1050" b="1" dirty="0">
                <a:solidFill>
                  <a:schemeClr val="accent4"/>
                </a:solidFill>
                <a:latin typeface="Arial" panose="020B0604020202020204" pitchFamily="34" charset="0"/>
                <a:ea typeface="Open Sans" panose="020B0606030504020204" pitchFamily="34" charset="0"/>
                <a:cs typeface="Arial" panose="020B0604020202020204" pitchFamily="34" charset="0"/>
              </a:rPr>
              <a:t>yellow</a:t>
            </a:r>
            <a:r>
              <a:rPr lang="en-US" sz="1050" dirty="0">
                <a:solidFill>
                  <a:schemeClr val="bg1"/>
                </a:solidFill>
                <a:latin typeface="Arial" panose="020B0604020202020204" pitchFamily="34" charset="0"/>
                <a:ea typeface="Open Sans" panose="020B0606030504020204" pitchFamily="34" charset="0"/>
                <a:cs typeface="Arial" panose="020B0604020202020204" pitchFamily="34" charset="0"/>
              </a:rPr>
              <a:t> are the top-grossing films, featuring multiple superheroes achieving the highest income during their opening week.</a:t>
            </a:r>
            <a:endParaRPr lang="en-IN" sz="105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9047117-32F0-9322-1FCC-9B1B2DAA342A}"/>
              </a:ext>
            </a:extLst>
          </p:cNvPr>
          <p:cNvSpPr/>
          <p:nvPr/>
        </p:nvSpPr>
        <p:spPr>
          <a:xfrm>
            <a:off x="10189923" y="1900600"/>
            <a:ext cx="221942" cy="4407723"/>
          </a:xfrm>
          <a:prstGeom prst="rect">
            <a:avLst/>
          </a:prstGeom>
          <a:gradFill>
            <a:gsLst>
              <a:gs pos="0">
                <a:schemeClr val="accent1">
                  <a:lumMod val="5000"/>
                  <a:lumOff val="95000"/>
                  <a:alpha val="0"/>
                </a:schemeClr>
              </a:gs>
              <a:gs pos="55000">
                <a:schemeClr val="accent4">
                  <a:alpha val="48000"/>
                </a:schemeClr>
              </a:gs>
              <a:gs pos="83000">
                <a:schemeClr val="accent4">
                  <a:alpha val="50000"/>
                </a:schemeClr>
              </a:gs>
              <a:gs pos="100000">
                <a:schemeClr val="accent4">
                  <a:alpha val="50000"/>
                </a:schemeClr>
              </a:gs>
            </a:gsLst>
            <a:lin ang="54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46677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1.25E-6 4.81481E-6 L 0.54974 4.81481E-6 " pathEditMode="relative" rAng="0" ptsTypes="AA">
                                      <p:cBhvr>
                                        <p:cTn id="6" dur="1000" fill="hold"/>
                                        <p:tgtEl>
                                          <p:spTgt spid="5"/>
                                        </p:tgtEl>
                                        <p:attrNameLst>
                                          <p:attrName>ppt_x</p:attrName>
                                          <p:attrName>ppt_y</p:attrName>
                                        </p:attrNameLst>
                                      </p:cBhvr>
                                      <p:rCtr x="27487" y="0"/>
                                    </p:animMotion>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1000"/>
                                        <p:tgtEl>
                                          <p:spTgt spid="8"/>
                                        </p:tgtEl>
                                      </p:cBhvr>
                                    </p:animEffect>
                                  </p:childTnLst>
                                </p:cTn>
                              </p:par>
                            </p:childTnLst>
                          </p:cTn>
                        </p:par>
                        <p:par>
                          <p:cTn id="10" fill="hold">
                            <p:stCondLst>
                              <p:cond delay="1000"/>
                            </p:stCondLst>
                            <p:childTnLst>
                              <p:par>
                                <p:cTn id="11" presetID="18" presetClass="entr" presetSubtype="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strips(downRight)">
                                      <p:cBhvr>
                                        <p:cTn id="13" dur="500"/>
                                        <p:tgtEl>
                                          <p:spTgt spid="3"/>
                                        </p:tgtEl>
                                      </p:cBhvr>
                                    </p:animEffect>
                                  </p:childTnLst>
                                </p:cTn>
                              </p:par>
                              <p:par>
                                <p:cTn id="14" presetID="2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down)">
                                      <p:cBhvr>
                                        <p:cTn id="30" dur="500"/>
                                        <p:tgtEl>
                                          <p:spTgt spid="4"/>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down)">
                                      <p:cBhvr>
                                        <p:cTn id="36" dur="500"/>
                                        <p:tgtEl>
                                          <p:spTgt spid="16"/>
                                        </p:tgtEl>
                                      </p:cBhvr>
                                    </p:animEffect>
                                  </p:childTnLst>
                                </p:cTn>
                              </p:par>
                            </p:childTnLst>
                          </p:cTn>
                        </p:par>
                        <p:par>
                          <p:cTn id="37" fill="hold">
                            <p:stCondLst>
                              <p:cond delay="500"/>
                            </p:stCondLst>
                            <p:childTnLst>
                              <p:par>
                                <p:cTn id="38" presetID="18" presetClass="entr" presetSubtype="6"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strips(downRight)">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500"/>
                                        <p:tgtEl>
                                          <p:spTgt spid="12"/>
                                        </p:tgtEl>
                                      </p:cBhvr>
                                    </p:animEffect>
                                  </p:childTnLst>
                                </p:cTn>
                              </p:par>
                              <p:par>
                                <p:cTn id="46" presetID="22" presetClass="entr" presetSubtype="4"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down)">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3" grpId="0"/>
      <p:bldP spid="4" grpId="0" animBg="1"/>
      <p:bldP spid="7" grpId="0" animBg="1"/>
      <p:bldP spid="9" grpId="0" animBg="1"/>
      <p:bldP spid="10" grpId="0" animBg="1"/>
      <p:bldP spid="11" grpId="0" animBg="1"/>
      <p:bldP spid="15" grpId="0"/>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2FA66DA1-FADE-6748-E580-4563A3196A11}"/>
              </a:ext>
            </a:extLst>
          </p:cNvPr>
          <p:cNvSpPr/>
          <p:nvPr/>
        </p:nvSpPr>
        <p:spPr>
          <a:xfrm>
            <a:off x="649154" y="366850"/>
            <a:ext cx="4161912" cy="950539"/>
          </a:xfrm>
          <a:prstGeom prst="parallelogram">
            <a:avLst>
              <a:gd name="adj" fmla="val 24198"/>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6608E2C-F600-45FA-5481-8CFE8329A164}"/>
              </a:ext>
            </a:extLst>
          </p:cNvPr>
          <p:cNvSpPr txBox="1"/>
          <p:nvPr/>
        </p:nvSpPr>
        <p:spPr>
          <a:xfrm>
            <a:off x="412429" y="457400"/>
            <a:ext cx="7978466" cy="769441"/>
          </a:xfrm>
          <a:prstGeom prst="rect">
            <a:avLst/>
          </a:prstGeom>
          <a:noFill/>
        </p:spPr>
        <p:txBody>
          <a:bodyPr wrap="none" rtlCol="0">
            <a:spAutoFit/>
          </a:bodyPr>
          <a:lstStyle/>
          <a:p>
            <a:r>
              <a:rPr lang="en-US" sz="4400" dirty="0">
                <a:solidFill>
                  <a:srgbClr val="FF0000"/>
                </a:solidFill>
                <a:latin typeface="Bebas Neue Bold" panose="020B0606020202050201" pitchFamily="34" charset="0"/>
              </a:rPr>
              <a:t>MCU audience vs. Rotten Tomatoes Scores</a:t>
            </a:r>
            <a:endParaRPr lang="en-IN" sz="4400" dirty="0">
              <a:solidFill>
                <a:srgbClr val="FF0000"/>
              </a:solidFill>
              <a:latin typeface="Bebas Neue Bold" panose="020B0606020202050201" pitchFamily="34" charset="0"/>
            </a:endParaRPr>
          </a:p>
        </p:txBody>
      </p:sp>
      <p:pic>
        <p:nvPicPr>
          <p:cNvPr id="20" name="Picture 19">
            <a:extLst>
              <a:ext uri="{FF2B5EF4-FFF2-40B4-BE49-F238E27FC236}">
                <a16:creationId xmlns:a16="http://schemas.microsoft.com/office/drawing/2014/main" id="{B9B55A21-6322-3246-1316-4960C88F4BE7}"/>
              </a:ext>
            </a:extLst>
          </p:cNvPr>
          <p:cNvPicPr>
            <a:picLocks noChangeAspect="1"/>
          </p:cNvPicPr>
          <p:nvPr/>
        </p:nvPicPr>
        <p:blipFill rotWithShape="1">
          <a:blip r:embed="rId2"/>
          <a:srcRect t="862"/>
          <a:stretch/>
        </p:blipFill>
        <p:spPr>
          <a:xfrm>
            <a:off x="649154" y="1995055"/>
            <a:ext cx="10893691" cy="4765763"/>
          </a:xfrm>
          <a:prstGeom prst="rect">
            <a:avLst/>
          </a:prstGeom>
        </p:spPr>
      </p:pic>
      <p:cxnSp>
        <p:nvCxnSpPr>
          <p:cNvPr id="4" name="Straight Connector 3">
            <a:extLst>
              <a:ext uri="{FF2B5EF4-FFF2-40B4-BE49-F238E27FC236}">
                <a16:creationId xmlns:a16="http://schemas.microsoft.com/office/drawing/2014/main" id="{135BAB73-EFAA-B14D-0EBE-FD3C72E4CD4C}"/>
              </a:ext>
            </a:extLst>
          </p:cNvPr>
          <p:cNvCxnSpPr>
            <a:cxnSpLocks/>
          </p:cNvCxnSpPr>
          <p:nvPr/>
        </p:nvCxnSpPr>
        <p:spPr>
          <a:xfrm>
            <a:off x="6391568" y="1895577"/>
            <a:ext cx="0" cy="3627766"/>
          </a:xfrm>
          <a:prstGeom prst="line">
            <a:avLst/>
          </a:prstGeom>
          <a:ln>
            <a:solidFill>
              <a:schemeClr val="accent4"/>
            </a:solidFill>
            <a:prstDash val="dash"/>
          </a:ln>
        </p:spPr>
        <p:style>
          <a:lnRef idx="1">
            <a:schemeClr val="accent4"/>
          </a:lnRef>
          <a:fillRef idx="0">
            <a:schemeClr val="accent4"/>
          </a:fillRef>
          <a:effectRef idx="0">
            <a:schemeClr val="accent4"/>
          </a:effectRef>
          <a:fontRef idx="minor">
            <a:schemeClr val="tx1"/>
          </a:fontRef>
        </p:style>
      </p:cxnSp>
      <p:sp>
        <p:nvSpPr>
          <p:cNvPr id="6" name="TextBox 5">
            <a:extLst>
              <a:ext uri="{FF2B5EF4-FFF2-40B4-BE49-F238E27FC236}">
                <a16:creationId xmlns:a16="http://schemas.microsoft.com/office/drawing/2014/main" id="{EF90D436-C5A8-97AA-8ED1-7845EF9F27F8}"/>
              </a:ext>
            </a:extLst>
          </p:cNvPr>
          <p:cNvSpPr txBox="1"/>
          <p:nvPr/>
        </p:nvSpPr>
        <p:spPr>
          <a:xfrm>
            <a:off x="412429" y="1293024"/>
            <a:ext cx="11172656" cy="547137"/>
          </a:xfrm>
          <a:prstGeom prst="rect">
            <a:avLst/>
          </a:prstGeom>
          <a:noFill/>
        </p:spPr>
        <p:txBody>
          <a:bodyPr wrap="square" rtlCol="0">
            <a:spAutoFit/>
          </a:bodyPr>
          <a:lstStyle/>
          <a:p>
            <a:pPr>
              <a:lnSpc>
                <a:spcPct val="150000"/>
              </a:lnSpc>
            </a:pPr>
            <a:r>
              <a:rPr lang="en-US" sz="1050" dirty="0">
                <a:solidFill>
                  <a:schemeClr val="bg1"/>
                </a:solidFill>
                <a:latin typeface="Arial" panose="020B0604020202020204" pitchFamily="34" charset="0"/>
                <a:ea typeface="Open Sans" panose="020B0606030504020204" pitchFamily="34" charset="0"/>
                <a:cs typeface="Arial" panose="020B0604020202020204" pitchFamily="34" charset="0"/>
              </a:rPr>
              <a:t>The yellow line cuts the graph in to two sections and represent a shift in the graph's pattern before and after “Thor: Ragnarök“ (2017 – beginning of Phase 3).</a:t>
            </a:r>
          </a:p>
          <a:p>
            <a:pPr>
              <a:lnSpc>
                <a:spcPct val="150000"/>
              </a:lnSpc>
            </a:pPr>
            <a:r>
              <a:rPr lang="en-US" sz="1050" dirty="0">
                <a:solidFill>
                  <a:schemeClr val="bg1"/>
                </a:solidFill>
                <a:latin typeface="Arial" panose="020B0604020202020204" pitchFamily="34" charset="0"/>
                <a:ea typeface="Open Sans" panose="020B0606030504020204" pitchFamily="34" charset="0"/>
                <a:cs typeface="Arial" panose="020B0604020202020204" pitchFamily="34" charset="0"/>
              </a:rPr>
              <a:t>Following this film, there is a noticeable gap between audience and critic scores, likely because of the different expectations and preferences of the ever-growing audience &amp; fan base.</a:t>
            </a:r>
          </a:p>
        </p:txBody>
      </p:sp>
      <p:sp>
        <p:nvSpPr>
          <p:cNvPr id="2" name="Rectangle 1">
            <a:extLst>
              <a:ext uri="{FF2B5EF4-FFF2-40B4-BE49-F238E27FC236}">
                <a16:creationId xmlns:a16="http://schemas.microsoft.com/office/drawing/2014/main" id="{A111631E-B6DB-9430-7609-50828FDED2B6}"/>
              </a:ext>
            </a:extLst>
          </p:cNvPr>
          <p:cNvSpPr/>
          <p:nvPr/>
        </p:nvSpPr>
        <p:spPr>
          <a:xfrm>
            <a:off x="1020932" y="1995055"/>
            <a:ext cx="5370636" cy="3251648"/>
          </a:xfrm>
          <a:prstGeom prst="rect">
            <a:avLst/>
          </a:prstGeom>
          <a:solidFill>
            <a:schemeClr val="accent3">
              <a:alpha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dirty="0"/>
          </a:p>
        </p:txBody>
      </p:sp>
      <p:sp>
        <p:nvSpPr>
          <p:cNvPr id="3" name="Rectangle 2">
            <a:extLst>
              <a:ext uri="{FF2B5EF4-FFF2-40B4-BE49-F238E27FC236}">
                <a16:creationId xmlns:a16="http://schemas.microsoft.com/office/drawing/2014/main" id="{34F6915F-BDDA-7753-A06A-82B6648E4A34}"/>
              </a:ext>
            </a:extLst>
          </p:cNvPr>
          <p:cNvSpPr/>
          <p:nvPr/>
        </p:nvSpPr>
        <p:spPr>
          <a:xfrm>
            <a:off x="6391568" y="1996581"/>
            <a:ext cx="5151277" cy="3251648"/>
          </a:xfrm>
          <a:prstGeom prst="rect">
            <a:avLst/>
          </a:prstGeom>
          <a:solidFill>
            <a:schemeClr val="accent1">
              <a:lumMod val="20000"/>
              <a:lumOff val="80000"/>
              <a:alpha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67532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1.25E-6 4.81481E-6 L 0.54974 4.81481E-6 " pathEditMode="relative" rAng="0" ptsTypes="AA">
                                      <p:cBhvr>
                                        <p:cTn id="6" dur="1000" fill="hold"/>
                                        <p:tgtEl>
                                          <p:spTgt spid="5"/>
                                        </p:tgtEl>
                                        <p:attrNameLst>
                                          <p:attrName>ppt_x</p:attrName>
                                          <p:attrName>ppt_y</p:attrName>
                                        </p:attrNameLst>
                                      </p:cBhvr>
                                      <p:rCtr x="27487" y="0"/>
                                    </p:animMotion>
                                  </p:childTnLst>
                                </p:cTn>
                              </p:par>
                              <p:par>
                                <p:cTn id="7" presetID="10"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fade">
                                      <p:cBhvr>
                                        <p:cTn id="9" dur="500"/>
                                        <p:tgtEl>
                                          <p:spTgt spid="20"/>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6" grpId="0"/>
      <p:bldP spid="2"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 name="Picture 19" descr="Text, logo&#10;&#10;Description automatically generated">
            <a:extLst>
              <a:ext uri="{FF2B5EF4-FFF2-40B4-BE49-F238E27FC236}">
                <a16:creationId xmlns:a16="http://schemas.microsoft.com/office/drawing/2014/main" id="{4E420AEE-5E12-957F-ABBB-4ED39AFD9103}"/>
              </a:ext>
            </a:extLst>
          </p:cNvPr>
          <p:cNvPicPr>
            <a:picLocks noChangeAspect="1"/>
          </p:cNvPicPr>
          <p:nvPr/>
        </p:nvPicPr>
        <p:blipFill>
          <a:blip r:embed="rId2">
            <a:alphaModFix amt="18000"/>
            <a:extLst>
              <a:ext uri="{28A0092B-C50C-407E-A947-70E740481C1C}">
                <a14:useLocalDpi xmlns:a14="http://schemas.microsoft.com/office/drawing/2010/main" val="0"/>
              </a:ext>
            </a:extLst>
          </a:blip>
          <a:stretch>
            <a:fillRect/>
          </a:stretch>
        </p:blipFill>
        <p:spPr>
          <a:xfrm>
            <a:off x="3238500" y="571500"/>
            <a:ext cx="5715000" cy="5715000"/>
          </a:xfrm>
          <a:prstGeom prst="rect">
            <a:avLst/>
          </a:prstGeom>
        </p:spPr>
      </p:pic>
      <p:sp>
        <p:nvSpPr>
          <p:cNvPr id="11" name="Parallelogram 10">
            <a:extLst>
              <a:ext uri="{FF2B5EF4-FFF2-40B4-BE49-F238E27FC236}">
                <a16:creationId xmlns:a16="http://schemas.microsoft.com/office/drawing/2014/main" id="{71018F29-812A-899B-EA09-F2B05FEB3858}"/>
              </a:ext>
            </a:extLst>
          </p:cNvPr>
          <p:cNvSpPr/>
          <p:nvPr/>
        </p:nvSpPr>
        <p:spPr>
          <a:xfrm>
            <a:off x="730874" y="365236"/>
            <a:ext cx="4161912" cy="950539"/>
          </a:xfrm>
          <a:prstGeom prst="parallelogram">
            <a:avLst>
              <a:gd name="adj" fmla="val 24198"/>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2CF7178F-187E-B8A2-6DFC-7D1E1BF8D24F}"/>
              </a:ext>
            </a:extLst>
          </p:cNvPr>
          <p:cNvSpPr txBox="1"/>
          <p:nvPr/>
        </p:nvSpPr>
        <p:spPr>
          <a:xfrm>
            <a:off x="412429" y="457398"/>
            <a:ext cx="6189515"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0000"/>
                </a:solidFill>
                <a:effectLst/>
                <a:uLnTx/>
                <a:uFillTx/>
                <a:latin typeface="Bebas Neue Bold" panose="020B0606020202050201" pitchFamily="34" charset="0"/>
                <a:ea typeface="+mn-ea"/>
                <a:cs typeface="+mn-cs"/>
              </a:rPr>
              <a:t>The marvel universe in numbers</a:t>
            </a:r>
            <a:endParaRPr kumimoji="0" lang="en-IN" sz="4400" b="0" i="0" u="none" strike="noStrike" kern="1200" cap="none" spc="0" normalizeH="0" baseline="0" noProof="0" dirty="0">
              <a:ln>
                <a:noFill/>
              </a:ln>
              <a:solidFill>
                <a:srgbClr val="FF0000"/>
              </a:solidFill>
              <a:effectLst/>
              <a:uLnTx/>
              <a:uFillTx/>
              <a:latin typeface="Bebas Neue Bold" panose="020B0606020202050201" pitchFamily="34" charset="0"/>
              <a:ea typeface="+mn-ea"/>
              <a:cs typeface="+mn-cs"/>
            </a:endParaRPr>
          </a:p>
        </p:txBody>
      </p:sp>
      <p:sp>
        <p:nvSpPr>
          <p:cNvPr id="13" name="TextBox 12">
            <a:extLst>
              <a:ext uri="{FF2B5EF4-FFF2-40B4-BE49-F238E27FC236}">
                <a16:creationId xmlns:a16="http://schemas.microsoft.com/office/drawing/2014/main" id="{05206BA0-EBF0-2426-69CC-0575465D276B}"/>
              </a:ext>
            </a:extLst>
          </p:cNvPr>
          <p:cNvSpPr txBox="1"/>
          <p:nvPr/>
        </p:nvSpPr>
        <p:spPr>
          <a:xfrm>
            <a:off x="412429" y="1494669"/>
            <a:ext cx="11584837" cy="524912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500" b="1" u="sng" dirty="0">
                <a:solidFill>
                  <a:prstClr val="white"/>
                </a:solidFill>
                <a:latin typeface="Open Sans" panose="020B0606030504020204" pitchFamily="34" charset="0"/>
                <a:ea typeface="Open Sans" panose="020B0606030504020204" pitchFamily="34" charset="0"/>
                <a:cs typeface="Open Sans" panose="020B0606030504020204" pitchFamily="34" charset="0"/>
              </a:rPr>
              <a:t>Midway analysis summery – introduction to Marvel </a:t>
            </a:r>
            <a:r>
              <a:rPr lang="en-US" sz="1500" b="1" u="sng" dirty="0" err="1">
                <a:solidFill>
                  <a:prstClr val="white"/>
                </a:solidFill>
                <a:latin typeface="Open Sans" panose="020B0606030504020204" pitchFamily="34" charset="0"/>
                <a:ea typeface="Open Sans" panose="020B0606030504020204" pitchFamily="34" charset="0"/>
                <a:cs typeface="Open Sans" panose="020B0606030504020204" pitchFamily="34" charset="0"/>
              </a:rPr>
              <a:t>studioes</a:t>
            </a:r>
            <a:endParaRPr kumimoji="0" lang="en-US" sz="1500" b="1" i="0" u="sng"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5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Marvel studios</a:t>
            </a:r>
            <a:r>
              <a:rPr kumimoji="0" lang="en-US" sz="1500" b="0" i="0" u="none" strike="noStrike" kern="1200" cap="none" spc="0" normalizeH="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work in a phase-based plan creating movie sagas that run across various timelines and universes.</a:t>
            </a:r>
            <a:br>
              <a:rPr kumimoji="0" lang="en-US" sz="1500" b="0" i="0" u="none" strike="noStrike" kern="1200" cap="none" spc="0" normalizeH="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500" b="1" i="0" u="none" strike="noStrike" kern="1200" cap="none" spc="0" normalizeH="0" noProof="0" dirty="0">
                <a:ln>
                  <a:noFill/>
                </a:ln>
                <a:solidFill>
                  <a:schemeClr val="accent6"/>
                </a:solidFill>
                <a:effectLst/>
                <a:uLnTx/>
                <a:uFillTx/>
                <a:latin typeface="Open Sans" panose="020B0606030504020204" pitchFamily="34" charset="0"/>
                <a:ea typeface="Open Sans" panose="020B0606030504020204" pitchFamily="34" charset="0"/>
                <a:cs typeface="Open Sans" panose="020B0606030504020204" pitchFamily="34" charset="0"/>
              </a:rPr>
              <a:t>That approach proved successful with higher ratings and earnings for movies </a:t>
            </a:r>
            <a:r>
              <a:rPr lang="en-US" sz="15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with multiple superheroes </a:t>
            </a:r>
            <a:br>
              <a:rPr lang="en-US" sz="15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br>
            <a:r>
              <a:rPr lang="en-US" sz="15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that are </a:t>
            </a:r>
            <a:r>
              <a:rPr kumimoji="0" lang="en-US" sz="1500" b="1" i="0" u="none" strike="noStrike" kern="1200" cap="none" spc="0" normalizeH="0" noProof="0" dirty="0">
                <a:ln>
                  <a:noFill/>
                </a:ln>
                <a:solidFill>
                  <a:schemeClr val="accent6"/>
                </a:solidFill>
                <a:effectLst/>
                <a:uLnTx/>
                <a:uFillTx/>
                <a:latin typeface="Open Sans" panose="020B0606030504020204" pitchFamily="34" charset="0"/>
                <a:ea typeface="Open Sans" panose="020B0606030504020204" pitchFamily="34" charset="0"/>
                <a:cs typeface="Open Sans" panose="020B0606030504020204" pitchFamily="34" charset="0"/>
              </a:rPr>
              <a:t>directly connected to the main story line.</a:t>
            </a:r>
            <a:endParaRPr kumimoji="0" lang="en-IN" sz="1500" b="1" i="0" u="none" strike="noStrike" kern="1200" cap="none" spc="0" normalizeH="0" baseline="0" noProof="0" dirty="0">
              <a:ln>
                <a:noFill/>
              </a:ln>
              <a:solidFill>
                <a:schemeClr val="accent6"/>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en-IN" sz="1500" b="1" i="0" u="none" strike="noStrike" kern="1200" cap="none" spc="0" normalizeH="0" baseline="0" noProof="0" dirty="0">
              <a:ln>
                <a:noFill/>
              </a:ln>
              <a:solidFill>
                <a:schemeClr val="accent6"/>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IN" sz="15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Marvel created 33 movies in 5 phases and 2 major sagas (Infinity &amp; Multiverse</a:t>
            </a:r>
            <a:r>
              <a:rPr lang="en-IN" sz="1500" dirty="0">
                <a:solidFill>
                  <a:prstClr val="white"/>
                </a:solidFill>
                <a:latin typeface="Open Sans" panose="020B0606030504020204" pitchFamily="34" charset="0"/>
                <a:ea typeface="Open Sans" panose="020B0606030504020204" pitchFamily="34" charset="0"/>
                <a:cs typeface="Open Sans" panose="020B0606030504020204" pitchFamily="34" charset="0"/>
              </a:rPr>
              <a:t>)</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lang="en-IN" sz="150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IN" sz="15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The total budget of all the movies was $7B</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en-IN" sz="15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IN" sz="15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The majority</a:t>
            </a:r>
            <a:r>
              <a:rPr kumimoji="0" lang="en-IN" sz="1500" b="0" i="0" u="none" strike="noStrike" kern="1200" cap="none" spc="0" normalizeH="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of Marvel studious audience</a:t>
            </a:r>
            <a:r>
              <a:rPr lang="en-IN" sz="1500" dirty="0">
                <a:solidFill>
                  <a:prstClr val="white"/>
                </a:solidFill>
                <a:latin typeface="Open Sans" panose="020B0606030504020204" pitchFamily="34" charset="0"/>
                <a:ea typeface="Open Sans" panose="020B0606030504020204" pitchFamily="34" charset="0"/>
                <a:cs typeface="Open Sans" panose="020B0606030504020204" pitchFamily="34" charset="0"/>
              </a:rPr>
              <a:t> are viewers between the ages of 19-30</a:t>
            </a:r>
            <a:br>
              <a:rPr lang="en-IN" sz="1500" dirty="0">
                <a:solidFill>
                  <a:prstClr val="white"/>
                </a:solidFill>
                <a:latin typeface="Open Sans" panose="020B0606030504020204" pitchFamily="34" charset="0"/>
                <a:ea typeface="Open Sans" panose="020B0606030504020204" pitchFamily="34" charset="0"/>
                <a:cs typeface="Open Sans" panose="020B0606030504020204" pitchFamily="34" charset="0"/>
              </a:rPr>
            </a:br>
            <a:r>
              <a:rPr lang="en-IN" sz="1500" dirty="0">
                <a:solidFill>
                  <a:prstClr val="white"/>
                </a:solidFill>
                <a:latin typeface="Open Sans" panose="020B0606030504020204" pitchFamily="34" charset="0"/>
                <a:ea typeface="Open Sans" panose="020B0606030504020204" pitchFamily="34" charset="0"/>
                <a:cs typeface="Open Sans" panose="020B0606030504020204" pitchFamily="34" charset="0"/>
              </a:rPr>
              <a:t>and the average of reviews (rotten tomatoes) place the studious movies above 80% on the tomato meter.</a:t>
            </a:r>
            <a:br>
              <a:rPr lang="en-IN" sz="1500" dirty="0">
                <a:solidFill>
                  <a:prstClr val="white"/>
                </a:solidFill>
                <a:latin typeface="Open Sans" panose="020B0606030504020204" pitchFamily="34" charset="0"/>
                <a:ea typeface="Open Sans" panose="020B0606030504020204" pitchFamily="34" charset="0"/>
                <a:cs typeface="Open Sans" panose="020B0606030504020204" pitchFamily="34" charset="0"/>
              </a:rPr>
            </a:br>
            <a:r>
              <a:rPr lang="en-IN" sz="15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Focusing on movies for that specific audience will keep Marvel studios earning more and with high ratings.</a:t>
            </a:r>
            <a:endParaRPr kumimoji="0" lang="en-IN" sz="1500" b="1" i="0" u="none" strike="noStrike" kern="1200" cap="none" spc="0" normalizeH="0" baseline="0" noProof="0" dirty="0">
              <a:ln>
                <a:noFill/>
              </a:ln>
              <a:solidFill>
                <a:schemeClr val="accent6"/>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en-IN" sz="15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IN" sz="15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Marvel studios</a:t>
            </a:r>
            <a:r>
              <a:rPr kumimoji="0" lang="en-IN" sz="1500" b="0" i="0" u="none" strike="noStrike" kern="1200" cap="none" spc="0" normalizeH="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earned $42B on their movies thus far.</a:t>
            </a:r>
            <a:endParaRPr kumimoji="0" lang="en-IN" sz="15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662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 name="Picture 19" descr="Text, logo&#10;&#10;Description automatically generated">
            <a:extLst>
              <a:ext uri="{FF2B5EF4-FFF2-40B4-BE49-F238E27FC236}">
                <a16:creationId xmlns:a16="http://schemas.microsoft.com/office/drawing/2014/main" id="{4E420AEE-5E12-957F-ABBB-4ED39AFD9103}"/>
              </a:ext>
            </a:extLst>
          </p:cNvPr>
          <p:cNvPicPr>
            <a:picLocks noChangeAspect="1"/>
          </p:cNvPicPr>
          <p:nvPr/>
        </p:nvPicPr>
        <p:blipFill>
          <a:blip r:embed="rId2">
            <a:alphaModFix amt="18000"/>
            <a:extLst>
              <a:ext uri="{28A0092B-C50C-407E-A947-70E740481C1C}">
                <a14:useLocalDpi xmlns:a14="http://schemas.microsoft.com/office/drawing/2010/main" val="0"/>
              </a:ext>
            </a:extLst>
          </a:blip>
          <a:stretch>
            <a:fillRect/>
          </a:stretch>
        </p:blipFill>
        <p:spPr>
          <a:xfrm>
            <a:off x="3238500" y="571500"/>
            <a:ext cx="5715000" cy="5715000"/>
          </a:xfrm>
          <a:prstGeom prst="rect">
            <a:avLst/>
          </a:prstGeom>
        </p:spPr>
      </p:pic>
      <p:sp>
        <p:nvSpPr>
          <p:cNvPr id="11" name="Parallelogram 10">
            <a:extLst>
              <a:ext uri="{FF2B5EF4-FFF2-40B4-BE49-F238E27FC236}">
                <a16:creationId xmlns:a16="http://schemas.microsoft.com/office/drawing/2014/main" id="{71018F29-812A-899B-EA09-F2B05FEB3858}"/>
              </a:ext>
            </a:extLst>
          </p:cNvPr>
          <p:cNvSpPr/>
          <p:nvPr/>
        </p:nvSpPr>
        <p:spPr>
          <a:xfrm>
            <a:off x="730874" y="365236"/>
            <a:ext cx="4161912" cy="950539"/>
          </a:xfrm>
          <a:prstGeom prst="parallelogram">
            <a:avLst>
              <a:gd name="adj" fmla="val 24198"/>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5206BA0-EBF0-2426-69CC-0575465D276B}"/>
              </a:ext>
            </a:extLst>
          </p:cNvPr>
          <p:cNvSpPr txBox="1"/>
          <p:nvPr/>
        </p:nvSpPr>
        <p:spPr>
          <a:xfrm>
            <a:off x="681567" y="1494669"/>
            <a:ext cx="11315699" cy="2479140"/>
          </a:xfrm>
          <a:prstGeom prst="rect">
            <a:avLst/>
          </a:prstGeom>
          <a:noFill/>
        </p:spPr>
        <p:txBody>
          <a:bodyPr wrap="square" rtlCol="0">
            <a:spAutoFit/>
          </a:bodyPr>
          <a:lstStyle/>
          <a:p>
            <a:pPr lvl="0">
              <a:lnSpc>
                <a:spcPct val="150000"/>
              </a:lnSpc>
            </a:pPr>
            <a:r>
              <a:rPr lang="en-US" sz="1500" b="1" dirty="0">
                <a:solidFill>
                  <a:prstClr val="white"/>
                </a:solidFill>
                <a:latin typeface="Open Sans" panose="020B0606030504020204" pitchFamily="34" charset="0"/>
                <a:ea typeface="Open Sans" panose="020B0606030504020204" pitchFamily="34" charset="0"/>
                <a:cs typeface="Open Sans" panose="020B0606030504020204" pitchFamily="34" charset="0"/>
              </a:rPr>
              <a:t>Our team has received a model of Marvel’s social media engagement.</a:t>
            </a:r>
          </a:p>
          <a:p>
            <a:pPr lvl="0">
              <a:lnSpc>
                <a:spcPct val="150000"/>
              </a:lnSpc>
            </a:pPr>
            <a:endParaRPr lang="en-US" sz="1500" b="1"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r>
              <a:rPr lang="en-US" sz="1500" b="1" dirty="0">
                <a:solidFill>
                  <a:prstClr val="white"/>
                </a:solidFill>
                <a:latin typeface="Open Sans" panose="020B0606030504020204" pitchFamily="34" charset="0"/>
                <a:ea typeface="Open Sans" panose="020B0606030504020204" pitchFamily="34" charset="0"/>
                <a:cs typeface="Open Sans" panose="020B0606030504020204" pitchFamily="34" charset="0"/>
              </a:rPr>
              <a:t>We looked at a 100 of Marvel’s followers (users) activity on 257 Instagram posts (photos) </a:t>
            </a:r>
            <a:br>
              <a:rPr lang="en-US" sz="1500" b="1" dirty="0">
                <a:solidFill>
                  <a:prstClr val="white"/>
                </a:solidFill>
                <a:latin typeface="Open Sans" panose="020B0606030504020204" pitchFamily="34" charset="0"/>
                <a:ea typeface="Open Sans" panose="020B0606030504020204" pitchFamily="34" charset="0"/>
                <a:cs typeface="Open Sans" panose="020B0606030504020204" pitchFamily="34" charset="0"/>
              </a:rPr>
            </a:br>
            <a:r>
              <a:rPr lang="en-US" sz="1500" b="1" dirty="0">
                <a:solidFill>
                  <a:prstClr val="white"/>
                </a:solidFill>
                <a:latin typeface="Open Sans" panose="020B0606030504020204" pitchFamily="34" charset="0"/>
                <a:ea typeface="Open Sans" panose="020B0606030504020204" pitchFamily="34" charset="0"/>
                <a:cs typeface="Open Sans" panose="020B0606030504020204" pitchFamily="34" charset="0"/>
              </a:rPr>
              <a:t>between the dates of July 1st 2024, and July 7th 2024 (7 days). </a:t>
            </a:r>
          </a:p>
          <a:p>
            <a:pPr lvl="0">
              <a:lnSpc>
                <a:spcPct val="150000"/>
              </a:lnSpc>
            </a:pPr>
            <a:endParaRPr lang="en-US" sz="1500" b="1"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r>
              <a:rPr lang="en-US" sz="1500" b="1" dirty="0">
                <a:solidFill>
                  <a:prstClr val="white"/>
                </a:solidFill>
                <a:latin typeface="Open Sans" panose="020B0606030504020204" pitchFamily="34" charset="0"/>
                <a:ea typeface="Open Sans" panose="020B0606030504020204" pitchFamily="34" charset="0"/>
                <a:cs typeface="Open Sans" panose="020B0606030504020204" pitchFamily="34" charset="0"/>
              </a:rPr>
              <a:t>We started from the basics looking at the numbers, average of likes/comments, user engagement, etc.</a:t>
            </a:r>
            <a:br>
              <a:rPr lang="en-US" sz="1500" b="1" dirty="0">
                <a:solidFill>
                  <a:prstClr val="white"/>
                </a:solidFill>
                <a:latin typeface="Open Sans" panose="020B0606030504020204" pitchFamily="34" charset="0"/>
                <a:ea typeface="Open Sans" panose="020B0606030504020204" pitchFamily="34" charset="0"/>
                <a:cs typeface="Open Sans" panose="020B0606030504020204" pitchFamily="34" charset="0"/>
              </a:rPr>
            </a:br>
            <a:r>
              <a:rPr lang="en-US" sz="1500" b="1" dirty="0">
                <a:solidFill>
                  <a:prstClr val="white"/>
                </a:solidFill>
                <a:latin typeface="Open Sans" panose="020B0606030504020204" pitchFamily="34" charset="0"/>
                <a:ea typeface="Open Sans" panose="020B0606030504020204" pitchFamily="34" charset="0"/>
                <a:cs typeface="Open Sans" panose="020B0606030504020204" pitchFamily="34" charset="0"/>
              </a:rPr>
              <a:t>and proceeded to more complex queries.</a:t>
            </a:r>
          </a:p>
        </p:txBody>
      </p:sp>
      <p:sp>
        <p:nvSpPr>
          <p:cNvPr id="2" name="TextBox 1">
            <a:extLst>
              <a:ext uri="{FF2B5EF4-FFF2-40B4-BE49-F238E27FC236}">
                <a16:creationId xmlns:a16="http://schemas.microsoft.com/office/drawing/2014/main" id="{9F13ADC7-73B9-0A4A-82FC-200A9CF7AD04}"/>
              </a:ext>
            </a:extLst>
          </p:cNvPr>
          <p:cNvSpPr txBox="1"/>
          <p:nvPr/>
        </p:nvSpPr>
        <p:spPr>
          <a:xfrm>
            <a:off x="412429" y="457400"/>
            <a:ext cx="5934638" cy="769441"/>
          </a:xfrm>
          <a:prstGeom prst="rect">
            <a:avLst/>
          </a:prstGeom>
          <a:noFill/>
        </p:spPr>
        <p:txBody>
          <a:bodyPr wrap="none" rtlCol="0">
            <a:spAutoFit/>
          </a:bodyPr>
          <a:lstStyle/>
          <a:p>
            <a:r>
              <a:rPr lang="en-US" sz="4400" dirty="0">
                <a:solidFill>
                  <a:srgbClr val="FF0000"/>
                </a:solidFill>
                <a:latin typeface="Bebas Neue Bold" panose="020B0606020202050201" pitchFamily="34" charset="0"/>
              </a:rPr>
              <a:t>Marvel Studios in Social media</a:t>
            </a:r>
            <a:endParaRPr lang="en-IN" sz="4400" dirty="0">
              <a:solidFill>
                <a:srgbClr val="FF0000"/>
              </a:solidFill>
              <a:latin typeface="Bebas Neue Bold" panose="020B0606020202050201" pitchFamily="34" charset="0"/>
            </a:endParaRPr>
          </a:p>
        </p:txBody>
      </p:sp>
    </p:spTree>
    <p:extLst>
      <p:ext uri="{BB962C8B-B14F-4D97-AF65-F5344CB8AC3E}">
        <p14:creationId xmlns:p14="http://schemas.microsoft.com/office/powerpoint/2010/main" val="190959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 name="Picture 19" descr="Text, logo&#10;&#10;Description automatically generated">
            <a:extLst>
              <a:ext uri="{FF2B5EF4-FFF2-40B4-BE49-F238E27FC236}">
                <a16:creationId xmlns:a16="http://schemas.microsoft.com/office/drawing/2014/main" id="{4E420AEE-5E12-957F-ABBB-4ED39AFD9103}"/>
              </a:ext>
            </a:extLst>
          </p:cNvPr>
          <p:cNvPicPr>
            <a:picLocks noChangeAspect="1"/>
          </p:cNvPicPr>
          <p:nvPr/>
        </p:nvPicPr>
        <p:blipFill>
          <a:blip r:embed="rId2">
            <a:alphaModFix amt="18000"/>
            <a:extLst>
              <a:ext uri="{28A0092B-C50C-407E-A947-70E740481C1C}">
                <a14:useLocalDpi xmlns:a14="http://schemas.microsoft.com/office/drawing/2010/main" val="0"/>
              </a:ext>
            </a:extLst>
          </a:blip>
          <a:stretch>
            <a:fillRect/>
          </a:stretch>
        </p:blipFill>
        <p:spPr>
          <a:xfrm>
            <a:off x="3238500" y="571500"/>
            <a:ext cx="5715000" cy="5715000"/>
          </a:xfrm>
          <a:prstGeom prst="rect">
            <a:avLst/>
          </a:prstGeom>
        </p:spPr>
      </p:pic>
      <p:sp>
        <p:nvSpPr>
          <p:cNvPr id="11" name="Parallelogram 10">
            <a:extLst>
              <a:ext uri="{FF2B5EF4-FFF2-40B4-BE49-F238E27FC236}">
                <a16:creationId xmlns:a16="http://schemas.microsoft.com/office/drawing/2014/main" id="{71018F29-812A-899B-EA09-F2B05FEB3858}"/>
              </a:ext>
            </a:extLst>
          </p:cNvPr>
          <p:cNvSpPr/>
          <p:nvPr/>
        </p:nvSpPr>
        <p:spPr>
          <a:xfrm>
            <a:off x="730874" y="365236"/>
            <a:ext cx="4161912" cy="950539"/>
          </a:xfrm>
          <a:prstGeom prst="parallelogram">
            <a:avLst>
              <a:gd name="adj" fmla="val 24198"/>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5206BA0-EBF0-2426-69CC-0575465D276B}"/>
              </a:ext>
            </a:extLst>
          </p:cNvPr>
          <p:cNvSpPr txBox="1"/>
          <p:nvPr/>
        </p:nvSpPr>
        <p:spPr>
          <a:xfrm>
            <a:off x="689217" y="1496932"/>
            <a:ext cx="11315699" cy="386413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sng"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Before entering the</a:t>
            </a:r>
            <a:r>
              <a:rPr kumimoji="0" lang="en-US" sz="1500" b="1" i="0" u="sng" strike="noStrike" kern="1200" cap="none" spc="0" normalizeH="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research and analysis of Marvel studios social media, we present our KPIs:</a:t>
            </a:r>
            <a:endParaRPr kumimoji="0" lang="en-US" sz="1500" b="1" i="0" u="sng"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IN" sz="15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Do Marvel studios invest</a:t>
            </a:r>
            <a:r>
              <a:rPr kumimoji="0" lang="en-IN" sz="1500" b="0" i="0" u="none" strike="noStrike" kern="1200" cap="none" spc="0" normalizeH="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most of its resources in the right social network?</a:t>
            </a:r>
            <a:endParaRPr kumimoji="0" lang="en-IN" sz="15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en-IN" sz="15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150000"/>
              </a:lnSpc>
              <a:buFont typeface="+mj-lt"/>
              <a:buAutoNum type="arabicPeriod"/>
              <a:defRPr/>
            </a:pPr>
            <a:r>
              <a:rPr lang="en-IN" sz="1500" dirty="0">
                <a:solidFill>
                  <a:prstClr val="white"/>
                </a:solidFill>
                <a:latin typeface="Open Sans" panose="020B0606030504020204" pitchFamily="34" charset="0"/>
                <a:ea typeface="Open Sans" panose="020B0606030504020204" pitchFamily="34" charset="0"/>
                <a:cs typeface="Open Sans" panose="020B0606030504020204" pitchFamily="34" charset="0"/>
              </a:rPr>
              <a:t>At what time are posts usually posted?</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en-IN" sz="15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150000"/>
              </a:lnSpc>
              <a:buFont typeface="+mj-lt"/>
              <a:buAutoNum type="arabicPeriod"/>
              <a:defRPr/>
            </a:pPr>
            <a:r>
              <a:rPr lang="en-IN" sz="1500" dirty="0">
                <a:solidFill>
                  <a:prstClr val="white"/>
                </a:solidFill>
                <a:latin typeface="Open Sans" panose="020B0606030504020204" pitchFamily="34" charset="0"/>
                <a:ea typeface="Open Sans" panose="020B0606030504020204" pitchFamily="34" charset="0"/>
                <a:cs typeface="Open Sans" panose="020B0606030504020204" pitchFamily="34" charset="0"/>
              </a:rPr>
              <a:t>What is the average engagement rate of Marvel studios social media?</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en-IN" sz="15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lang="en-IN" sz="1500" dirty="0">
                <a:solidFill>
                  <a:prstClr val="white"/>
                </a:solidFill>
                <a:latin typeface="Open Sans" panose="020B0606030504020204" pitchFamily="34" charset="0"/>
                <a:ea typeface="Open Sans" panose="020B0606030504020204" pitchFamily="34" charset="0"/>
                <a:cs typeface="Open Sans" panose="020B0606030504020204" pitchFamily="34" charset="0"/>
              </a:rPr>
              <a:t>What are the best times for Marvel studios to post with regards to their crowd?</a:t>
            </a:r>
            <a:endParaRPr kumimoji="0" lang="en-IN" sz="15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en-IN" sz="15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IN" sz="15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What are Marvel Studios followers looking for in posts?</a:t>
            </a:r>
          </a:p>
        </p:txBody>
      </p:sp>
      <p:sp>
        <p:nvSpPr>
          <p:cNvPr id="2" name="TextBox 1">
            <a:extLst>
              <a:ext uri="{FF2B5EF4-FFF2-40B4-BE49-F238E27FC236}">
                <a16:creationId xmlns:a16="http://schemas.microsoft.com/office/drawing/2014/main" id="{9F13ADC7-73B9-0A4A-82FC-200A9CF7AD04}"/>
              </a:ext>
            </a:extLst>
          </p:cNvPr>
          <p:cNvSpPr txBox="1"/>
          <p:nvPr/>
        </p:nvSpPr>
        <p:spPr>
          <a:xfrm>
            <a:off x="412429" y="457400"/>
            <a:ext cx="5934638" cy="769441"/>
          </a:xfrm>
          <a:prstGeom prst="rect">
            <a:avLst/>
          </a:prstGeom>
          <a:noFill/>
        </p:spPr>
        <p:txBody>
          <a:bodyPr wrap="none" rtlCol="0">
            <a:spAutoFit/>
          </a:bodyPr>
          <a:lstStyle/>
          <a:p>
            <a:r>
              <a:rPr lang="en-US" sz="4400" dirty="0">
                <a:solidFill>
                  <a:srgbClr val="FF0000"/>
                </a:solidFill>
                <a:latin typeface="Bebas Neue Bold" panose="020B0606020202050201" pitchFamily="34" charset="0"/>
              </a:rPr>
              <a:t>Marvel Studios in Social media</a:t>
            </a:r>
            <a:endParaRPr lang="en-IN" sz="4400" dirty="0">
              <a:solidFill>
                <a:srgbClr val="FF0000"/>
              </a:solidFill>
              <a:latin typeface="Bebas Neue Bold" panose="020B0606020202050201" pitchFamily="34" charset="0"/>
            </a:endParaRPr>
          </a:p>
        </p:txBody>
      </p:sp>
    </p:spTree>
    <p:extLst>
      <p:ext uri="{BB962C8B-B14F-4D97-AF65-F5344CB8AC3E}">
        <p14:creationId xmlns:p14="http://schemas.microsoft.com/office/powerpoint/2010/main" val="37122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7F1D995-89A9-68F6-FDB6-65873BEDA691}"/>
              </a:ext>
            </a:extLst>
          </p:cNvPr>
          <p:cNvPicPr>
            <a:picLocks noChangeAspect="1"/>
          </p:cNvPicPr>
          <p:nvPr/>
        </p:nvPicPr>
        <p:blipFill rotWithShape="1">
          <a:blip r:embed="rId3"/>
          <a:srcRect l="-283"/>
          <a:stretch/>
        </p:blipFill>
        <p:spPr>
          <a:xfrm>
            <a:off x="9778802" y="4841653"/>
            <a:ext cx="2162105" cy="1823708"/>
          </a:xfrm>
          <a:prstGeom prst="rect">
            <a:avLst/>
          </a:prstGeom>
        </p:spPr>
      </p:pic>
      <p:pic>
        <p:nvPicPr>
          <p:cNvPr id="23" name="Picture 22">
            <a:extLst>
              <a:ext uri="{FF2B5EF4-FFF2-40B4-BE49-F238E27FC236}">
                <a16:creationId xmlns:a16="http://schemas.microsoft.com/office/drawing/2014/main" id="{BDE315B4-446C-7386-49F7-77733C8443CC}"/>
              </a:ext>
            </a:extLst>
          </p:cNvPr>
          <p:cNvPicPr>
            <a:picLocks noChangeAspect="1"/>
          </p:cNvPicPr>
          <p:nvPr/>
        </p:nvPicPr>
        <p:blipFill>
          <a:blip r:embed="rId4"/>
          <a:stretch>
            <a:fillRect/>
          </a:stretch>
        </p:blipFill>
        <p:spPr>
          <a:xfrm>
            <a:off x="9659859" y="2210693"/>
            <a:ext cx="2281047" cy="2195701"/>
          </a:xfrm>
          <a:prstGeom prst="rect">
            <a:avLst/>
          </a:prstGeom>
        </p:spPr>
      </p:pic>
      <p:pic>
        <p:nvPicPr>
          <p:cNvPr id="25" name="Picture 24">
            <a:extLst>
              <a:ext uri="{FF2B5EF4-FFF2-40B4-BE49-F238E27FC236}">
                <a16:creationId xmlns:a16="http://schemas.microsoft.com/office/drawing/2014/main" id="{E1F1EDF6-619A-C164-25CB-9D0D4779B0D9}"/>
              </a:ext>
            </a:extLst>
          </p:cNvPr>
          <p:cNvPicPr>
            <a:picLocks noChangeAspect="1"/>
          </p:cNvPicPr>
          <p:nvPr/>
        </p:nvPicPr>
        <p:blipFill>
          <a:blip r:embed="rId5"/>
          <a:stretch>
            <a:fillRect/>
          </a:stretch>
        </p:blipFill>
        <p:spPr>
          <a:xfrm>
            <a:off x="9572040" y="81899"/>
            <a:ext cx="2283144" cy="1905245"/>
          </a:xfrm>
          <a:prstGeom prst="rect">
            <a:avLst/>
          </a:prstGeom>
        </p:spPr>
      </p:pic>
      <p:grpSp>
        <p:nvGrpSpPr>
          <p:cNvPr id="14" name="Group 13">
            <a:extLst>
              <a:ext uri="{FF2B5EF4-FFF2-40B4-BE49-F238E27FC236}">
                <a16:creationId xmlns:a16="http://schemas.microsoft.com/office/drawing/2014/main" id="{317ADD78-C1A4-9D40-6A09-1CAB8F6C1642}"/>
              </a:ext>
            </a:extLst>
          </p:cNvPr>
          <p:cNvGrpSpPr/>
          <p:nvPr/>
        </p:nvGrpSpPr>
        <p:grpSpPr>
          <a:xfrm>
            <a:off x="412431" y="3529254"/>
            <a:ext cx="8943128" cy="1418064"/>
            <a:chOff x="412431" y="2863419"/>
            <a:chExt cx="8943128" cy="1418064"/>
          </a:xfrm>
        </p:grpSpPr>
        <p:sp>
          <p:nvSpPr>
            <p:cNvPr id="15" name="Rectangle 14">
              <a:extLst>
                <a:ext uri="{FF2B5EF4-FFF2-40B4-BE49-F238E27FC236}">
                  <a16:creationId xmlns:a16="http://schemas.microsoft.com/office/drawing/2014/main" id="{597E95F1-5224-F3FC-050D-7715E67EED81}"/>
                </a:ext>
              </a:extLst>
            </p:cNvPr>
            <p:cNvSpPr/>
            <p:nvPr/>
          </p:nvSpPr>
          <p:spPr>
            <a:xfrm>
              <a:off x="412431" y="2863420"/>
              <a:ext cx="2774652" cy="1418063"/>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r"/>
              <a:r>
                <a:rPr lang="en-US" sz="2000" b="1" dirty="0"/>
                <a:t>18.9M Followers</a:t>
              </a:r>
              <a:endParaRPr lang="en-US" sz="1400" b="1" dirty="0"/>
            </a:p>
            <a:p>
              <a:pPr algn="r"/>
              <a:endParaRPr lang="en-IL" sz="900" dirty="0"/>
            </a:p>
          </p:txBody>
        </p:sp>
        <p:sp>
          <p:nvSpPr>
            <p:cNvPr id="16" name="Rectangle 15">
              <a:extLst>
                <a:ext uri="{FF2B5EF4-FFF2-40B4-BE49-F238E27FC236}">
                  <a16:creationId xmlns:a16="http://schemas.microsoft.com/office/drawing/2014/main" id="{C0277D03-6FA7-D827-19F1-1DBF9006BAE3}"/>
                </a:ext>
              </a:extLst>
            </p:cNvPr>
            <p:cNvSpPr/>
            <p:nvPr/>
          </p:nvSpPr>
          <p:spPr>
            <a:xfrm>
              <a:off x="3326666" y="2863419"/>
              <a:ext cx="1691549" cy="1418063"/>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b="1" dirty="0"/>
                <a:t>69K Posts</a:t>
              </a:r>
              <a:endParaRPr lang="en-US" sz="1400" b="1" dirty="0"/>
            </a:p>
            <a:p>
              <a:pPr algn="ctr"/>
              <a:endParaRPr lang="en-IL" sz="900" dirty="0"/>
            </a:p>
          </p:txBody>
        </p:sp>
        <p:pic>
          <p:nvPicPr>
            <p:cNvPr id="19" name="Picture 18">
              <a:extLst>
                <a:ext uri="{FF2B5EF4-FFF2-40B4-BE49-F238E27FC236}">
                  <a16:creationId xmlns:a16="http://schemas.microsoft.com/office/drawing/2014/main" id="{F4298C36-868E-CFE8-0C52-1F88242F493F}"/>
                </a:ext>
              </a:extLst>
            </p:cNvPr>
            <p:cNvPicPr>
              <a:picLocks noChangeAspect="1"/>
            </p:cNvPicPr>
            <p:nvPr/>
          </p:nvPicPr>
          <p:blipFill rotWithShape="1">
            <a:blip r:embed="rId6"/>
            <a:srcRect l="15670" r="16385"/>
            <a:stretch/>
          </p:blipFill>
          <p:spPr>
            <a:xfrm>
              <a:off x="552739" y="3228509"/>
              <a:ext cx="662112" cy="687884"/>
            </a:xfrm>
            <a:prstGeom prst="rect">
              <a:avLst/>
            </a:prstGeom>
          </p:spPr>
        </p:pic>
        <p:sp>
          <p:nvSpPr>
            <p:cNvPr id="21" name="Rectangle 20">
              <a:extLst>
                <a:ext uri="{FF2B5EF4-FFF2-40B4-BE49-F238E27FC236}">
                  <a16:creationId xmlns:a16="http://schemas.microsoft.com/office/drawing/2014/main" id="{3DDC6CF1-ABE8-C45C-3746-B3C355F1EBEE}"/>
                </a:ext>
              </a:extLst>
            </p:cNvPr>
            <p:cNvSpPr/>
            <p:nvPr/>
          </p:nvSpPr>
          <p:spPr>
            <a:xfrm>
              <a:off x="5157798" y="2863419"/>
              <a:ext cx="1815515" cy="1418063"/>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b="1" dirty="0"/>
                <a:t>745 Following</a:t>
              </a:r>
              <a:endParaRPr lang="en-US" sz="1400" b="1" dirty="0"/>
            </a:p>
            <a:p>
              <a:pPr algn="r"/>
              <a:endParaRPr lang="en-IL" sz="900" dirty="0"/>
            </a:p>
          </p:txBody>
        </p:sp>
        <p:pic>
          <p:nvPicPr>
            <p:cNvPr id="13" name="Picture 12">
              <a:extLst>
                <a:ext uri="{FF2B5EF4-FFF2-40B4-BE49-F238E27FC236}">
                  <a16:creationId xmlns:a16="http://schemas.microsoft.com/office/drawing/2014/main" id="{8D21C652-AE99-E11A-63D1-031B2C87EBFA}"/>
                </a:ext>
              </a:extLst>
            </p:cNvPr>
            <p:cNvPicPr>
              <a:picLocks noChangeAspect="1"/>
            </p:cNvPicPr>
            <p:nvPr/>
          </p:nvPicPr>
          <p:blipFill>
            <a:blip r:embed="rId7"/>
            <a:stretch>
              <a:fillRect/>
            </a:stretch>
          </p:blipFill>
          <p:spPr>
            <a:xfrm>
              <a:off x="7112896" y="2863419"/>
              <a:ext cx="2242663" cy="1418064"/>
            </a:xfrm>
            <a:prstGeom prst="rect">
              <a:avLst/>
            </a:prstGeom>
            <a:ln w="25400">
              <a:solidFill>
                <a:schemeClr val="bg2">
                  <a:lumMod val="10000"/>
                </a:schemeClr>
              </a:solidFill>
            </a:ln>
          </p:spPr>
        </p:pic>
      </p:grpSp>
      <p:grpSp>
        <p:nvGrpSpPr>
          <p:cNvPr id="32" name="Group 31">
            <a:extLst>
              <a:ext uri="{FF2B5EF4-FFF2-40B4-BE49-F238E27FC236}">
                <a16:creationId xmlns:a16="http://schemas.microsoft.com/office/drawing/2014/main" id="{8DB51891-44AB-C5ED-AACB-9BCA765AD0BF}"/>
              </a:ext>
            </a:extLst>
          </p:cNvPr>
          <p:cNvGrpSpPr/>
          <p:nvPr/>
        </p:nvGrpSpPr>
        <p:grpSpPr>
          <a:xfrm>
            <a:off x="412431" y="5195541"/>
            <a:ext cx="8943128" cy="1418064"/>
            <a:chOff x="412431" y="5062371"/>
            <a:chExt cx="8943128" cy="1418064"/>
          </a:xfrm>
        </p:grpSpPr>
        <p:sp>
          <p:nvSpPr>
            <p:cNvPr id="26" name="Rectangle 25">
              <a:extLst>
                <a:ext uri="{FF2B5EF4-FFF2-40B4-BE49-F238E27FC236}">
                  <a16:creationId xmlns:a16="http://schemas.microsoft.com/office/drawing/2014/main" id="{62E51A50-CED0-2BFA-908C-D20543AC966C}"/>
                </a:ext>
              </a:extLst>
            </p:cNvPr>
            <p:cNvSpPr/>
            <p:nvPr/>
          </p:nvSpPr>
          <p:spPr>
            <a:xfrm>
              <a:off x="412431" y="5062372"/>
              <a:ext cx="2774652" cy="1418063"/>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r"/>
              <a:r>
                <a:rPr lang="he-IL" sz="2000" b="1" dirty="0">
                  <a:latin typeface="Calibri" panose="020F0502020204030204" pitchFamily="34" charset="0"/>
                  <a:ea typeface="Calibri" panose="020F0502020204030204" pitchFamily="34" charset="0"/>
                  <a:cs typeface="Calibri" panose="020F0502020204030204" pitchFamily="34" charset="0"/>
                </a:rPr>
                <a:t>13.2</a:t>
              </a:r>
              <a:r>
                <a:rPr lang="en-US" sz="2000" b="1" dirty="0"/>
                <a:t>M Followers</a:t>
              </a:r>
              <a:endParaRPr lang="en-US" sz="1400" b="1" dirty="0"/>
            </a:p>
            <a:p>
              <a:pPr algn="r"/>
              <a:endParaRPr lang="en-IL" sz="900" dirty="0"/>
            </a:p>
          </p:txBody>
        </p:sp>
        <p:sp>
          <p:nvSpPr>
            <p:cNvPr id="27" name="Rectangle 26">
              <a:extLst>
                <a:ext uri="{FF2B5EF4-FFF2-40B4-BE49-F238E27FC236}">
                  <a16:creationId xmlns:a16="http://schemas.microsoft.com/office/drawing/2014/main" id="{930C0DBE-5B98-F69F-8064-E9A69903EE51}"/>
                </a:ext>
              </a:extLst>
            </p:cNvPr>
            <p:cNvSpPr/>
            <p:nvPr/>
          </p:nvSpPr>
          <p:spPr>
            <a:xfrm>
              <a:off x="3326666" y="5062372"/>
              <a:ext cx="1691549" cy="1418063"/>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b="1" dirty="0">
                  <a:latin typeface="Calibri" panose="020F0502020204030204" pitchFamily="34" charset="0"/>
                  <a:ea typeface="Calibri" panose="020F0502020204030204" pitchFamily="34" charset="0"/>
                  <a:cs typeface="Calibri" panose="020F0502020204030204" pitchFamily="34" charset="0"/>
                </a:rPr>
                <a:t>24 posts</a:t>
              </a:r>
              <a:endParaRPr lang="en-US" sz="1400" b="1" dirty="0"/>
            </a:p>
            <a:p>
              <a:pPr algn="ctr"/>
              <a:endParaRPr lang="en-IL" sz="900" dirty="0"/>
            </a:p>
          </p:txBody>
        </p:sp>
        <p:sp>
          <p:nvSpPr>
            <p:cNvPr id="28" name="Rectangle 27">
              <a:extLst>
                <a:ext uri="{FF2B5EF4-FFF2-40B4-BE49-F238E27FC236}">
                  <a16:creationId xmlns:a16="http://schemas.microsoft.com/office/drawing/2014/main" id="{B07A72BE-3696-36DD-0345-A9962D492BF3}"/>
                </a:ext>
              </a:extLst>
            </p:cNvPr>
            <p:cNvSpPr/>
            <p:nvPr/>
          </p:nvSpPr>
          <p:spPr>
            <a:xfrm>
              <a:off x="5157797" y="5062372"/>
              <a:ext cx="1815515" cy="1418063"/>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b="1" dirty="0"/>
                <a:t>0 Following</a:t>
              </a:r>
              <a:endParaRPr lang="en-US" sz="1400" b="1" dirty="0"/>
            </a:p>
            <a:p>
              <a:pPr algn="r"/>
              <a:endParaRPr lang="en-IL" sz="900" dirty="0"/>
            </a:p>
          </p:txBody>
        </p:sp>
        <p:pic>
          <p:nvPicPr>
            <p:cNvPr id="30" name="Picture 29">
              <a:extLst>
                <a:ext uri="{FF2B5EF4-FFF2-40B4-BE49-F238E27FC236}">
                  <a16:creationId xmlns:a16="http://schemas.microsoft.com/office/drawing/2014/main" id="{15896DCC-52C6-B71E-0842-ECC587A4BC76}"/>
                </a:ext>
              </a:extLst>
            </p:cNvPr>
            <p:cNvPicPr>
              <a:picLocks noChangeAspect="1"/>
            </p:cNvPicPr>
            <p:nvPr/>
          </p:nvPicPr>
          <p:blipFill>
            <a:blip r:embed="rId8"/>
            <a:stretch>
              <a:fillRect/>
            </a:stretch>
          </p:blipFill>
          <p:spPr>
            <a:xfrm>
              <a:off x="552739" y="5458602"/>
              <a:ext cx="630256" cy="622494"/>
            </a:xfrm>
            <a:prstGeom prst="rect">
              <a:avLst/>
            </a:prstGeom>
          </p:spPr>
        </p:pic>
        <p:pic>
          <p:nvPicPr>
            <p:cNvPr id="18" name="Picture 17">
              <a:extLst>
                <a:ext uri="{FF2B5EF4-FFF2-40B4-BE49-F238E27FC236}">
                  <a16:creationId xmlns:a16="http://schemas.microsoft.com/office/drawing/2014/main" id="{956CB9DD-B381-0E9B-A303-788B7AEB9CC4}"/>
                </a:ext>
              </a:extLst>
            </p:cNvPr>
            <p:cNvPicPr>
              <a:picLocks noChangeAspect="1"/>
            </p:cNvPicPr>
            <p:nvPr/>
          </p:nvPicPr>
          <p:blipFill rotWithShape="1">
            <a:blip r:embed="rId9"/>
            <a:srcRect t="4452"/>
            <a:stretch/>
          </p:blipFill>
          <p:spPr>
            <a:xfrm>
              <a:off x="7117520" y="5062371"/>
              <a:ext cx="2238039" cy="1418064"/>
            </a:xfrm>
            <a:prstGeom prst="rect">
              <a:avLst/>
            </a:prstGeom>
            <a:ln w="25400">
              <a:solidFill>
                <a:schemeClr val="bg2">
                  <a:lumMod val="10000"/>
                </a:schemeClr>
              </a:solidFill>
            </a:ln>
          </p:spPr>
        </p:pic>
      </p:grpSp>
      <p:grpSp>
        <p:nvGrpSpPr>
          <p:cNvPr id="24" name="Group 23">
            <a:extLst>
              <a:ext uri="{FF2B5EF4-FFF2-40B4-BE49-F238E27FC236}">
                <a16:creationId xmlns:a16="http://schemas.microsoft.com/office/drawing/2014/main" id="{0D4AAEF0-BBF3-F4F5-08CC-19A65B743167}"/>
              </a:ext>
            </a:extLst>
          </p:cNvPr>
          <p:cNvGrpSpPr/>
          <p:nvPr/>
        </p:nvGrpSpPr>
        <p:grpSpPr>
          <a:xfrm>
            <a:off x="412431" y="1889893"/>
            <a:ext cx="8943128" cy="1418063"/>
            <a:chOff x="412431" y="1144162"/>
            <a:chExt cx="8943128" cy="1418063"/>
          </a:xfrm>
        </p:grpSpPr>
        <p:sp>
          <p:nvSpPr>
            <p:cNvPr id="3" name="Rectangle 2">
              <a:extLst>
                <a:ext uri="{FF2B5EF4-FFF2-40B4-BE49-F238E27FC236}">
                  <a16:creationId xmlns:a16="http://schemas.microsoft.com/office/drawing/2014/main" id="{3BE12EB0-34B1-C19C-210F-96AB80FB9DCD}"/>
                </a:ext>
              </a:extLst>
            </p:cNvPr>
            <p:cNvSpPr/>
            <p:nvPr/>
          </p:nvSpPr>
          <p:spPr>
            <a:xfrm>
              <a:off x="412431" y="1144162"/>
              <a:ext cx="2774652" cy="1418063"/>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r"/>
              <a:r>
                <a:rPr lang="en-US" sz="2000" b="1" dirty="0"/>
                <a:t>66M Followers</a:t>
              </a:r>
              <a:endParaRPr lang="en-US" sz="1400" b="1" dirty="0"/>
            </a:p>
            <a:p>
              <a:pPr algn="r"/>
              <a:endParaRPr lang="en-IL" sz="900" dirty="0"/>
            </a:p>
          </p:txBody>
        </p:sp>
        <p:pic>
          <p:nvPicPr>
            <p:cNvPr id="6" name="Picture 5">
              <a:extLst>
                <a:ext uri="{FF2B5EF4-FFF2-40B4-BE49-F238E27FC236}">
                  <a16:creationId xmlns:a16="http://schemas.microsoft.com/office/drawing/2014/main" id="{9C90DC99-6E68-AA83-23B1-C426E4D69111}"/>
                </a:ext>
              </a:extLst>
            </p:cNvPr>
            <p:cNvPicPr>
              <a:picLocks noChangeAspect="1"/>
            </p:cNvPicPr>
            <p:nvPr/>
          </p:nvPicPr>
          <p:blipFill>
            <a:blip r:embed="rId10"/>
            <a:stretch>
              <a:fillRect/>
            </a:stretch>
          </p:blipFill>
          <p:spPr>
            <a:xfrm>
              <a:off x="476539" y="1426948"/>
              <a:ext cx="814512" cy="740465"/>
            </a:xfrm>
            <a:prstGeom prst="rect">
              <a:avLst/>
            </a:prstGeom>
          </p:spPr>
        </p:pic>
        <p:sp>
          <p:nvSpPr>
            <p:cNvPr id="7" name="Rectangle 6">
              <a:extLst>
                <a:ext uri="{FF2B5EF4-FFF2-40B4-BE49-F238E27FC236}">
                  <a16:creationId xmlns:a16="http://schemas.microsoft.com/office/drawing/2014/main" id="{0884C4D6-BCB2-57EA-7EB3-C838255335D0}"/>
                </a:ext>
              </a:extLst>
            </p:cNvPr>
            <p:cNvSpPr/>
            <p:nvPr/>
          </p:nvSpPr>
          <p:spPr>
            <a:xfrm>
              <a:off x="3326665" y="1144162"/>
              <a:ext cx="1691549" cy="1418063"/>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b="1" dirty="0"/>
                <a:t>9,470 Posts</a:t>
              </a:r>
              <a:endParaRPr lang="en-US" sz="1400" b="1" dirty="0"/>
            </a:p>
            <a:p>
              <a:pPr algn="ctr"/>
              <a:endParaRPr lang="en-IL" sz="900" dirty="0"/>
            </a:p>
          </p:txBody>
        </p:sp>
        <p:sp>
          <p:nvSpPr>
            <p:cNvPr id="9" name="Rectangle 8">
              <a:extLst>
                <a:ext uri="{FF2B5EF4-FFF2-40B4-BE49-F238E27FC236}">
                  <a16:creationId xmlns:a16="http://schemas.microsoft.com/office/drawing/2014/main" id="{DEDD1615-376B-5008-22BA-414C690EB78F}"/>
                </a:ext>
              </a:extLst>
            </p:cNvPr>
            <p:cNvSpPr/>
            <p:nvPr/>
          </p:nvSpPr>
          <p:spPr>
            <a:xfrm>
              <a:off x="5157796" y="1144162"/>
              <a:ext cx="1815515" cy="1418063"/>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b="1" dirty="0"/>
                <a:t>191 Following</a:t>
              </a:r>
              <a:endParaRPr lang="en-US" sz="1400" b="1" dirty="0"/>
            </a:p>
            <a:p>
              <a:pPr algn="r"/>
              <a:endParaRPr lang="en-IL" sz="900" dirty="0"/>
            </a:p>
          </p:txBody>
        </p:sp>
        <p:pic>
          <p:nvPicPr>
            <p:cNvPr id="22" name="Picture 21">
              <a:extLst>
                <a:ext uri="{FF2B5EF4-FFF2-40B4-BE49-F238E27FC236}">
                  <a16:creationId xmlns:a16="http://schemas.microsoft.com/office/drawing/2014/main" id="{D9B329E5-BBAD-82F1-B2C3-597595CAC07F}"/>
                </a:ext>
              </a:extLst>
            </p:cNvPr>
            <p:cNvPicPr>
              <a:picLocks noChangeAspect="1"/>
            </p:cNvPicPr>
            <p:nvPr/>
          </p:nvPicPr>
          <p:blipFill>
            <a:blip r:embed="rId11"/>
            <a:stretch>
              <a:fillRect/>
            </a:stretch>
          </p:blipFill>
          <p:spPr>
            <a:xfrm>
              <a:off x="7117520" y="1144162"/>
              <a:ext cx="2238039" cy="1418063"/>
            </a:xfrm>
            <a:prstGeom prst="rect">
              <a:avLst/>
            </a:prstGeom>
            <a:ln w="25400">
              <a:solidFill>
                <a:schemeClr val="bg2">
                  <a:lumMod val="10000"/>
                </a:schemeClr>
              </a:solidFill>
            </a:ln>
          </p:spPr>
        </p:pic>
      </p:grpSp>
      <p:sp>
        <p:nvSpPr>
          <p:cNvPr id="2" name="Parallelogram 1">
            <a:extLst>
              <a:ext uri="{FF2B5EF4-FFF2-40B4-BE49-F238E27FC236}">
                <a16:creationId xmlns:a16="http://schemas.microsoft.com/office/drawing/2014/main" id="{2AB752AE-E817-E029-3203-1945B87AD327}"/>
              </a:ext>
            </a:extLst>
          </p:cNvPr>
          <p:cNvSpPr/>
          <p:nvPr/>
        </p:nvSpPr>
        <p:spPr>
          <a:xfrm>
            <a:off x="730874" y="365236"/>
            <a:ext cx="4161912" cy="950539"/>
          </a:xfrm>
          <a:prstGeom prst="parallelogram">
            <a:avLst>
              <a:gd name="adj" fmla="val 24198"/>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6608E2C-F600-45FA-5481-8CFE8329A164}"/>
              </a:ext>
            </a:extLst>
          </p:cNvPr>
          <p:cNvSpPr txBox="1"/>
          <p:nvPr/>
        </p:nvSpPr>
        <p:spPr>
          <a:xfrm>
            <a:off x="412429" y="457400"/>
            <a:ext cx="5934638" cy="769441"/>
          </a:xfrm>
          <a:prstGeom prst="rect">
            <a:avLst/>
          </a:prstGeom>
          <a:noFill/>
        </p:spPr>
        <p:txBody>
          <a:bodyPr wrap="none" rtlCol="0">
            <a:spAutoFit/>
          </a:bodyPr>
          <a:lstStyle/>
          <a:p>
            <a:r>
              <a:rPr lang="en-US" sz="4400" dirty="0">
                <a:solidFill>
                  <a:srgbClr val="FF0000"/>
                </a:solidFill>
                <a:latin typeface="Bebas Neue Bold" panose="020B0606020202050201" pitchFamily="34" charset="0"/>
              </a:rPr>
              <a:t>Marvel Studios in Social media</a:t>
            </a:r>
            <a:endParaRPr lang="en-IN" sz="4400" dirty="0">
              <a:solidFill>
                <a:srgbClr val="FF0000"/>
              </a:solidFill>
              <a:latin typeface="Bebas Neue Bold" panose="020B0606020202050201" pitchFamily="34" charset="0"/>
            </a:endParaRPr>
          </a:p>
        </p:txBody>
      </p:sp>
    </p:spTree>
    <p:extLst>
      <p:ext uri="{BB962C8B-B14F-4D97-AF65-F5344CB8AC3E}">
        <p14:creationId xmlns:p14="http://schemas.microsoft.com/office/powerpoint/2010/main" val="281479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2FA66DA1-FADE-6748-E580-4563A3196A11}"/>
              </a:ext>
            </a:extLst>
          </p:cNvPr>
          <p:cNvSpPr/>
          <p:nvPr/>
        </p:nvSpPr>
        <p:spPr>
          <a:xfrm>
            <a:off x="-5977406" y="366850"/>
            <a:ext cx="4161912" cy="950539"/>
          </a:xfrm>
          <a:prstGeom prst="parallelogram">
            <a:avLst>
              <a:gd name="adj" fmla="val 24198"/>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7F1D995-89A9-68F6-FDB6-65873BEDA691}"/>
              </a:ext>
            </a:extLst>
          </p:cNvPr>
          <p:cNvPicPr>
            <a:picLocks noChangeAspect="1"/>
          </p:cNvPicPr>
          <p:nvPr/>
        </p:nvPicPr>
        <p:blipFill rotWithShape="1">
          <a:blip r:embed="rId3"/>
          <a:srcRect l="-283"/>
          <a:stretch/>
        </p:blipFill>
        <p:spPr>
          <a:xfrm>
            <a:off x="9778802" y="4841653"/>
            <a:ext cx="2162105" cy="1823708"/>
          </a:xfrm>
          <a:prstGeom prst="rect">
            <a:avLst/>
          </a:prstGeom>
        </p:spPr>
      </p:pic>
      <p:pic>
        <p:nvPicPr>
          <p:cNvPr id="23" name="Picture 22">
            <a:extLst>
              <a:ext uri="{FF2B5EF4-FFF2-40B4-BE49-F238E27FC236}">
                <a16:creationId xmlns:a16="http://schemas.microsoft.com/office/drawing/2014/main" id="{BDE315B4-446C-7386-49F7-77733C8443CC}"/>
              </a:ext>
            </a:extLst>
          </p:cNvPr>
          <p:cNvPicPr>
            <a:picLocks noChangeAspect="1"/>
          </p:cNvPicPr>
          <p:nvPr/>
        </p:nvPicPr>
        <p:blipFill>
          <a:blip r:embed="rId4"/>
          <a:stretch>
            <a:fillRect/>
          </a:stretch>
        </p:blipFill>
        <p:spPr>
          <a:xfrm>
            <a:off x="9659859" y="2210693"/>
            <a:ext cx="2281047" cy="2195701"/>
          </a:xfrm>
          <a:prstGeom prst="rect">
            <a:avLst/>
          </a:prstGeom>
        </p:spPr>
      </p:pic>
      <p:pic>
        <p:nvPicPr>
          <p:cNvPr id="25" name="Picture 24">
            <a:extLst>
              <a:ext uri="{FF2B5EF4-FFF2-40B4-BE49-F238E27FC236}">
                <a16:creationId xmlns:a16="http://schemas.microsoft.com/office/drawing/2014/main" id="{E1F1EDF6-619A-C164-25CB-9D0D4779B0D9}"/>
              </a:ext>
            </a:extLst>
          </p:cNvPr>
          <p:cNvPicPr>
            <a:picLocks noChangeAspect="1"/>
          </p:cNvPicPr>
          <p:nvPr/>
        </p:nvPicPr>
        <p:blipFill>
          <a:blip r:embed="rId5"/>
          <a:stretch>
            <a:fillRect/>
          </a:stretch>
        </p:blipFill>
        <p:spPr>
          <a:xfrm>
            <a:off x="9572040" y="81899"/>
            <a:ext cx="2283144" cy="1905245"/>
          </a:xfrm>
          <a:prstGeom prst="rect">
            <a:avLst/>
          </a:prstGeom>
        </p:spPr>
      </p:pic>
      <p:grpSp>
        <p:nvGrpSpPr>
          <p:cNvPr id="14" name="Group 13">
            <a:extLst>
              <a:ext uri="{FF2B5EF4-FFF2-40B4-BE49-F238E27FC236}">
                <a16:creationId xmlns:a16="http://schemas.microsoft.com/office/drawing/2014/main" id="{317ADD78-C1A4-9D40-6A09-1CAB8F6C1642}"/>
              </a:ext>
            </a:extLst>
          </p:cNvPr>
          <p:cNvGrpSpPr/>
          <p:nvPr/>
        </p:nvGrpSpPr>
        <p:grpSpPr>
          <a:xfrm>
            <a:off x="412431" y="3529254"/>
            <a:ext cx="8943128" cy="1418064"/>
            <a:chOff x="412431" y="2863419"/>
            <a:chExt cx="8943128" cy="1418064"/>
          </a:xfrm>
        </p:grpSpPr>
        <p:sp>
          <p:nvSpPr>
            <p:cNvPr id="15" name="Rectangle 14">
              <a:extLst>
                <a:ext uri="{FF2B5EF4-FFF2-40B4-BE49-F238E27FC236}">
                  <a16:creationId xmlns:a16="http://schemas.microsoft.com/office/drawing/2014/main" id="{597E95F1-5224-F3FC-050D-7715E67EED81}"/>
                </a:ext>
              </a:extLst>
            </p:cNvPr>
            <p:cNvSpPr/>
            <p:nvPr/>
          </p:nvSpPr>
          <p:spPr>
            <a:xfrm>
              <a:off x="412431" y="2863420"/>
              <a:ext cx="2774652" cy="1418063"/>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r"/>
              <a:r>
                <a:rPr lang="en-US" sz="2000" b="1" dirty="0"/>
                <a:t>18.9M Followers</a:t>
              </a:r>
              <a:endParaRPr lang="en-US" sz="1400" b="1" dirty="0"/>
            </a:p>
            <a:p>
              <a:pPr algn="r"/>
              <a:endParaRPr lang="en-IL" sz="900" dirty="0"/>
            </a:p>
          </p:txBody>
        </p:sp>
        <p:sp>
          <p:nvSpPr>
            <p:cNvPr id="16" name="Rectangle 15">
              <a:extLst>
                <a:ext uri="{FF2B5EF4-FFF2-40B4-BE49-F238E27FC236}">
                  <a16:creationId xmlns:a16="http://schemas.microsoft.com/office/drawing/2014/main" id="{C0277D03-6FA7-D827-19F1-1DBF9006BAE3}"/>
                </a:ext>
              </a:extLst>
            </p:cNvPr>
            <p:cNvSpPr/>
            <p:nvPr/>
          </p:nvSpPr>
          <p:spPr>
            <a:xfrm>
              <a:off x="3326666" y="2863419"/>
              <a:ext cx="1691549" cy="1418063"/>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b="1" dirty="0"/>
                <a:t>69K Posts</a:t>
              </a:r>
              <a:endParaRPr lang="en-US" sz="1400" b="1" dirty="0"/>
            </a:p>
            <a:p>
              <a:pPr algn="ctr"/>
              <a:endParaRPr lang="en-IL" sz="900" dirty="0"/>
            </a:p>
          </p:txBody>
        </p:sp>
        <p:pic>
          <p:nvPicPr>
            <p:cNvPr id="19" name="Picture 18">
              <a:extLst>
                <a:ext uri="{FF2B5EF4-FFF2-40B4-BE49-F238E27FC236}">
                  <a16:creationId xmlns:a16="http://schemas.microsoft.com/office/drawing/2014/main" id="{F4298C36-868E-CFE8-0C52-1F88242F493F}"/>
                </a:ext>
              </a:extLst>
            </p:cNvPr>
            <p:cNvPicPr>
              <a:picLocks noChangeAspect="1"/>
            </p:cNvPicPr>
            <p:nvPr/>
          </p:nvPicPr>
          <p:blipFill rotWithShape="1">
            <a:blip r:embed="rId6"/>
            <a:srcRect l="15670" r="16385"/>
            <a:stretch/>
          </p:blipFill>
          <p:spPr>
            <a:xfrm>
              <a:off x="552739" y="3228509"/>
              <a:ext cx="662112" cy="687884"/>
            </a:xfrm>
            <a:prstGeom prst="rect">
              <a:avLst/>
            </a:prstGeom>
          </p:spPr>
        </p:pic>
        <p:sp>
          <p:nvSpPr>
            <p:cNvPr id="21" name="Rectangle 20">
              <a:extLst>
                <a:ext uri="{FF2B5EF4-FFF2-40B4-BE49-F238E27FC236}">
                  <a16:creationId xmlns:a16="http://schemas.microsoft.com/office/drawing/2014/main" id="{3DDC6CF1-ABE8-C45C-3746-B3C355F1EBEE}"/>
                </a:ext>
              </a:extLst>
            </p:cNvPr>
            <p:cNvSpPr/>
            <p:nvPr/>
          </p:nvSpPr>
          <p:spPr>
            <a:xfrm>
              <a:off x="5157798" y="2863419"/>
              <a:ext cx="1815515" cy="1418063"/>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b="1" dirty="0"/>
                <a:t>745 Following</a:t>
              </a:r>
              <a:endParaRPr lang="en-US" sz="1400" b="1" dirty="0"/>
            </a:p>
            <a:p>
              <a:pPr algn="r"/>
              <a:endParaRPr lang="en-IL" sz="900" dirty="0"/>
            </a:p>
          </p:txBody>
        </p:sp>
        <p:pic>
          <p:nvPicPr>
            <p:cNvPr id="13" name="Picture 12">
              <a:extLst>
                <a:ext uri="{FF2B5EF4-FFF2-40B4-BE49-F238E27FC236}">
                  <a16:creationId xmlns:a16="http://schemas.microsoft.com/office/drawing/2014/main" id="{8D21C652-AE99-E11A-63D1-031B2C87EBFA}"/>
                </a:ext>
              </a:extLst>
            </p:cNvPr>
            <p:cNvPicPr>
              <a:picLocks noChangeAspect="1"/>
            </p:cNvPicPr>
            <p:nvPr/>
          </p:nvPicPr>
          <p:blipFill>
            <a:blip r:embed="rId7"/>
            <a:stretch>
              <a:fillRect/>
            </a:stretch>
          </p:blipFill>
          <p:spPr>
            <a:xfrm>
              <a:off x="7112896" y="2863419"/>
              <a:ext cx="2242663" cy="1418064"/>
            </a:xfrm>
            <a:prstGeom prst="rect">
              <a:avLst/>
            </a:prstGeom>
            <a:ln w="25400">
              <a:solidFill>
                <a:schemeClr val="bg2">
                  <a:lumMod val="10000"/>
                </a:schemeClr>
              </a:solidFill>
            </a:ln>
          </p:spPr>
        </p:pic>
      </p:grpSp>
      <p:grpSp>
        <p:nvGrpSpPr>
          <p:cNvPr id="32" name="Group 31">
            <a:extLst>
              <a:ext uri="{FF2B5EF4-FFF2-40B4-BE49-F238E27FC236}">
                <a16:creationId xmlns:a16="http://schemas.microsoft.com/office/drawing/2014/main" id="{8DB51891-44AB-C5ED-AACB-9BCA765AD0BF}"/>
              </a:ext>
            </a:extLst>
          </p:cNvPr>
          <p:cNvGrpSpPr/>
          <p:nvPr/>
        </p:nvGrpSpPr>
        <p:grpSpPr>
          <a:xfrm>
            <a:off x="412431" y="5195541"/>
            <a:ext cx="8943128" cy="1418064"/>
            <a:chOff x="412431" y="5062371"/>
            <a:chExt cx="8943128" cy="1418064"/>
          </a:xfrm>
        </p:grpSpPr>
        <p:sp>
          <p:nvSpPr>
            <p:cNvPr id="26" name="Rectangle 25">
              <a:extLst>
                <a:ext uri="{FF2B5EF4-FFF2-40B4-BE49-F238E27FC236}">
                  <a16:creationId xmlns:a16="http://schemas.microsoft.com/office/drawing/2014/main" id="{62E51A50-CED0-2BFA-908C-D20543AC966C}"/>
                </a:ext>
              </a:extLst>
            </p:cNvPr>
            <p:cNvSpPr/>
            <p:nvPr/>
          </p:nvSpPr>
          <p:spPr>
            <a:xfrm>
              <a:off x="412431" y="5062372"/>
              <a:ext cx="2774652" cy="1418063"/>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r"/>
              <a:r>
                <a:rPr lang="he-IL" sz="2000" b="1" dirty="0">
                  <a:latin typeface="Calibri" panose="020F0502020204030204" pitchFamily="34" charset="0"/>
                  <a:ea typeface="Calibri" panose="020F0502020204030204" pitchFamily="34" charset="0"/>
                  <a:cs typeface="Calibri" panose="020F0502020204030204" pitchFamily="34" charset="0"/>
                </a:rPr>
                <a:t>13.2</a:t>
              </a:r>
              <a:r>
                <a:rPr lang="en-US" sz="2000" b="1" dirty="0"/>
                <a:t>M Followers</a:t>
              </a:r>
              <a:endParaRPr lang="en-US" sz="1400" b="1" dirty="0"/>
            </a:p>
            <a:p>
              <a:pPr algn="r"/>
              <a:endParaRPr lang="en-IL" sz="900" dirty="0"/>
            </a:p>
          </p:txBody>
        </p:sp>
        <p:sp>
          <p:nvSpPr>
            <p:cNvPr id="27" name="Rectangle 26">
              <a:extLst>
                <a:ext uri="{FF2B5EF4-FFF2-40B4-BE49-F238E27FC236}">
                  <a16:creationId xmlns:a16="http://schemas.microsoft.com/office/drawing/2014/main" id="{930C0DBE-5B98-F69F-8064-E9A69903EE51}"/>
                </a:ext>
              </a:extLst>
            </p:cNvPr>
            <p:cNvSpPr/>
            <p:nvPr/>
          </p:nvSpPr>
          <p:spPr>
            <a:xfrm>
              <a:off x="3326666" y="5062372"/>
              <a:ext cx="1691549" cy="1418063"/>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he-IL" sz="2000" b="1" dirty="0">
                  <a:latin typeface="Calibri" panose="020F0502020204030204" pitchFamily="34" charset="0"/>
                  <a:ea typeface="Calibri" panose="020F0502020204030204" pitchFamily="34" charset="0"/>
                  <a:cs typeface="Calibri" panose="020F0502020204030204" pitchFamily="34" charset="0"/>
                </a:rPr>
                <a:t>109.4</a:t>
              </a:r>
              <a:r>
                <a:rPr lang="en-US" sz="2000" b="1" dirty="0"/>
                <a:t>K Likes</a:t>
              </a:r>
              <a:endParaRPr lang="en-US" sz="1400" b="1" dirty="0"/>
            </a:p>
            <a:p>
              <a:pPr algn="ctr"/>
              <a:endParaRPr lang="en-IL" sz="900" dirty="0"/>
            </a:p>
          </p:txBody>
        </p:sp>
        <p:sp>
          <p:nvSpPr>
            <p:cNvPr id="28" name="Rectangle 27">
              <a:extLst>
                <a:ext uri="{FF2B5EF4-FFF2-40B4-BE49-F238E27FC236}">
                  <a16:creationId xmlns:a16="http://schemas.microsoft.com/office/drawing/2014/main" id="{B07A72BE-3696-36DD-0345-A9962D492BF3}"/>
                </a:ext>
              </a:extLst>
            </p:cNvPr>
            <p:cNvSpPr/>
            <p:nvPr/>
          </p:nvSpPr>
          <p:spPr>
            <a:xfrm>
              <a:off x="5157797" y="5062372"/>
              <a:ext cx="1815515" cy="1418063"/>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b="1" dirty="0"/>
                <a:t>0 Following</a:t>
              </a:r>
              <a:endParaRPr lang="en-US" sz="1400" b="1" dirty="0"/>
            </a:p>
            <a:p>
              <a:pPr algn="r"/>
              <a:endParaRPr lang="en-IL" sz="900" dirty="0"/>
            </a:p>
          </p:txBody>
        </p:sp>
        <p:pic>
          <p:nvPicPr>
            <p:cNvPr id="30" name="Picture 29">
              <a:extLst>
                <a:ext uri="{FF2B5EF4-FFF2-40B4-BE49-F238E27FC236}">
                  <a16:creationId xmlns:a16="http://schemas.microsoft.com/office/drawing/2014/main" id="{15896DCC-52C6-B71E-0842-ECC587A4BC76}"/>
                </a:ext>
              </a:extLst>
            </p:cNvPr>
            <p:cNvPicPr>
              <a:picLocks noChangeAspect="1"/>
            </p:cNvPicPr>
            <p:nvPr/>
          </p:nvPicPr>
          <p:blipFill>
            <a:blip r:embed="rId8"/>
            <a:stretch>
              <a:fillRect/>
            </a:stretch>
          </p:blipFill>
          <p:spPr>
            <a:xfrm>
              <a:off x="552739" y="5458602"/>
              <a:ext cx="630256" cy="622494"/>
            </a:xfrm>
            <a:prstGeom prst="rect">
              <a:avLst/>
            </a:prstGeom>
          </p:spPr>
        </p:pic>
        <p:pic>
          <p:nvPicPr>
            <p:cNvPr id="18" name="Picture 17">
              <a:extLst>
                <a:ext uri="{FF2B5EF4-FFF2-40B4-BE49-F238E27FC236}">
                  <a16:creationId xmlns:a16="http://schemas.microsoft.com/office/drawing/2014/main" id="{956CB9DD-B381-0E9B-A303-788B7AEB9CC4}"/>
                </a:ext>
              </a:extLst>
            </p:cNvPr>
            <p:cNvPicPr>
              <a:picLocks noChangeAspect="1"/>
            </p:cNvPicPr>
            <p:nvPr/>
          </p:nvPicPr>
          <p:blipFill rotWithShape="1">
            <a:blip r:embed="rId9"/>
            <a:srcRect t="4452"/>
            <a:stretch/>
          </p:blipFill>
          <p:spPr>
            <a:xfrm>
              <a:off x="7117520" y="5062371"/>
              <a:ext cx="2238039" cy="1418064"/>
            </a:xfrm>
            <a:prstGeom prst="rect">
              <a:avLst/>
            </a:prstGeom>
            <a:ln w="25400">
              <a:solidFill>
                <a:schemeClr val="bg2">
                  <a:lumMod val="10000"/>
                </a:schemeClr>
              </a:solidFill>
            </a:ln>
          </p:spPr>
        </p:pic>
      </p:grpSp>
      <p:grpSp>
        <p:nvGrpSpPr>
          <p:cNvPr id="24" name="Group 23">
            <a:extLst>
              <a:ext uri="{FF2B5EF4-FFF2-40B4-BE49-F238E27FC236}">
                <a16:creationId xmlns:a16="http://schemas.microsoft.com/office/drawing/2014/main" id="{0D4AAEF0-BBF3-F4F5-08CC-19A65B743167}"/>
              </a:ext>
            </a:extLst>
          </p:cNvPr>
          <p:cNvGrpSpPr/>
          <p:nvPr/>
        </p:nvGrpSpPr>
        <p:grpSpPr>
          <a:xfrm>
            <a:off x="412431" y="1889893"/>
            <a:ext cx="8943128" cy="1418063"/>
            <a:chOff x="412431" y="1144162"/>
            <a:chExt cx="8943128" cy="1418063"/>
          </a:xfrm>
        </p:grpSpPr>
        <p:sp>
          <p:nvSpPr>
            <p:cNvPr id="3" name="Rectangle 2">
              <a:extLst>
                <a:ext uri="{FF2B5EF4-FFF2-40B4-BE49-F238E27FC236}">
                  <a16:creationId xmlns:a16="http://schemas.microsoft.com/office/drawing/2014/main" id="{3BE12EB0-34B1-C19C-210F-96AB80FB9DCD}"/>
                </a:ext>
              </a:extLst>
            </p:cNvPr>
            <p:cNvSpPr/>
            <p:nvPr/>
          </p:nvSpPr>
          <p:spPr>
            <a:xfrm>
              <a:off x="412431" y="1144162"/>
              <a:ext cx="2774652" cy="1418063"/>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r"/>
              <a:r>
                <a:rPr lang="en-US" sz="2000" b="1" dirty="0"/>
                <a:t>66M Followers</a:t>
              </a:r>
              <a:endParaRPr lang="en-US" sz="1400" b="1" dirty="0"/>
            </a:p>
            <a:p>
              <a:pPr algn="r"/>
              <a:endParaRPr lang="en-IL" sz="900" dirty="0"/>
            </a:p>
          </p:txBody>
        </p:sp>
        <p:pic>
          <p:nvPicPr>
            <p:cNvPr id="6" name="Picture 5">
              <a:extLst>
                <a:ext uri="{FF2B5EF4-FFF2-40B4-BE49-F238E27FC236}">
                  <a16:creationId xmlns:a16="http://schemas.microsoft.com/office/drawing/2014/main" id="{9C90DC99-6E68-AA83-23B1-C426E4D69111}"/>
                </a:ext>
              </a:extLst>
            </p:cNvPr>
            <p:cNvPicPr>
              <a:picLocks noChangeAspect="1"/>
            </p:cNvPicPr>
            <p:nvPr/>
          </p:nvPicPr>
          <p:blipFill>
            <a:blip r:embed="rId10"/>
            <a:stretch>
              <a:fillRect/>
            </a:stretch>
          </p:blipFill>
          <p:spPr>
            <a:xfrm>
              <a:off x="476539" y="1426948"/>
              <a:ext cx="814512" cy="740465"/>
            </a:xfrm>
            <a:prstGeom prst="rect">
              <a:avLst/>
            </a:prstGeom>
          </p:spPr>
        </p:pic>
        <p:sp>
          <p:nvSpPr>
            <p:cNvPr id="7" name="Rectangle 6">
              <a:extLst>
                <a:ext uri="{FF2B5EF4-FFF2-40B4-BE49-F238E27FC236}">
                  <a16:creationId xmlns:a16="http://schemas.microsoft.com/office/drawing/2014/main" id="{0884C4D6-BCB2-57EA-7EB3-C838255335D0}"/>
                </a:ext>
              </a:extLst>
            </p:cNvPr>
            <p:cNvSpPr/>
            <p:nvPr/>
          </p:nvSpPr>
          <p:spPr>
            <a:xfrm>
              <a:off x="3326665" y="1144162"/>
              <a:ext cx="1691549" cy="1418063"/>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b="1" dirty="0"/>
                <a:t>9,470 Posts</a:t>
              </a:r>
              <a:endParaRPr lang="en-US" sz="1400" b="1" dirty="0"/>
            </a:p>
            <a:p>
              <a:pPr algn="ctr"/>
              <a:endParaRPr lang="en-IL" sz="900" dirty="0"/>
            </a:p>
          </p:txBody>
        </p:sp>
        <p:sp>
          <p:nvSpPr>
            <p:cNvPr id="9" name="Rectangle 8">
              <a:extLst>
                <a:ext uri="{FF2B5EF4-FFF2-40B4-BE49-F238E27FC236}">
                  <a16:creationId xmlns:a16="http://schemas.microsoft.com/office/drawing/2014/main" id="{DEDD1615-376B-5008-22BA-414C690EB78F}"/>
                </a:ext>
              </a:extLst>
            </p:cNvPr>
            <p:cNvSpPr/>
            <p:nvPr/>
          </p:nvSpPr>
          <p:spPr>
            <a:xfrm>
              <a:off x="5157796" y="1144162"/>
              <a:ext cx="1815515" cy="1418063"/>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b="1" dirty="0"/>
                <a:t>191 Following</a:t>
              </a:r>
              <a:endParaRPr lang="en-US" sz="1400" b="1" dirty="0"/>
            </a:p>
            <a:p>
              <a:pPr algn="r"/>
              <a:endParaRPr lang="en-IL" sz="900" dirty="0"/>
            </a:p>
          </p:txBody>
        </p:sp>
        <p:pic>
          <p:nvPicPr>
            <p:cNvPr id="22" name="Picture 21">
              <a:extLst>
                <a:ext uri="{FF2B5EF4-FFF2-40B4-BE49-F238E27FC236}">
                  <a16:creationId xmlns:a16="http://schemas.microsoft.com/office/drawing/2014/main" id="{D9B329E5-BBAD-82F1-B2C3-597595CAC07F}"/>
                </a:ext>
              </a:extLst>
            </p:cNvPr>
            <p:cNvPicPr>
              <a:picLocks noChangeAspect="1"/>
            </p:cNvPicPr>
            <p:nvPr/>
          </p:nvPicPr>
          <p:blipFill>
            <a:blip r:embed="rId11"/>
            <a:stretch>
              <a:fillRect/>
            </a:stretch>
          </p:blipFill>
          <p:spPr>
            <a:xfrm>
              <a:off x="7117520" y="1144162"/>
              <a:ext cx="2238039" cy="1418063"/>
            </a:xfrm>
            <a:prstGeom prst="rect">
              <a:avLst/>
            </a:prstGeom>
            <a:ln w="25400">
              <a:solidFill>
                <a:schemeClr val="bg2">
                  <a:lumMod val="10000"/>
                </a:schemeClr>
              </a:solidFill>
            </a:ln>
          </p:spPr>
        </p:pic>
      </p:grpSp>
      <p:sp>
        <p:nvSpPr>
          <p:cNvPr id="2" name="Parallelogram 1">
            <a:extLst>
              <a:ext uri="{FF2B5EF4-FFF2-40B4-BE49-F238E27FC236}">
                <a16:creationId xmlns:a16="http://schemas.microsoft.com/office/drawing/2014/main" id="{2AB752AE-E817-E029-3203-1945B87AD327}"/>
              </a:ext>
            </a:extLst>
          </p:cNvPr>
          <p:cNvSpPr/>
          <p:nvPr/>
        </p:nvSpPr>
        <p:spPr>
          <a:xfrm>
            <a:off x="730874" y="365236"/>
            <a:ext cx="4161912" cy="950539"/>
          </a:xfrm>
          <a:prstGeom prst="parallelogram">
            <a:avLst>
              <a:gd name="adj" fmla="val 24198"/>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6608E2C-F600-45FA-5481-8CFE8329A164}"/>
              </a:ext>
            </a:extLst>
          </p:cNvPr>
          <p:cNvSpPr txBox="1"/>
          <p:nvPr/>
        </p:nvSpPr>
        <p:spPr>
          <a:xfrm>
            <a:off x="412429" y="457400"/>
            <a:ext cx="5934638" cy="769441"/>
          </a:xfrm>
          <a:prstGeom prst="rect">
            <a:avLst/>
          </a:prstGeom>
          <a:noFill/>
        </p:spPr>
        <p:txBody>
          <a:bodyPr wrap="none" rtlCol="0">
            <a:spAutoFit/>
          </a:bodyPr>
          <a:lstStyle/>
          <a:p>
            <a:r>
              <a:rPr lang="en-US" sz="4400" dirty="0">
                <a:solidFill>
                  <a:srgbClr val="FF0000"/>
                </a:solidFill>
                <a:latin typeface="Bebas Neue Bold" panose="020B0606020202050201" pitchFamily="34" charset="0"/>
              </a:rPr>
              <a:t>Marvel Studios in Social media</a:t>
            </a:r>
            <a:endParaRPr lang="en-IN" sz="4400" dirty="0">
              <a:solidFill>
                <a:srgbClr val="FF0000"/>
              </a:solidFill>
              <a:latin typeface="Bebas Neue Bold" panose="020B0606020202050201" pitchFamily="34" charset="0"/>
            </a:endParaRPr>
          </a:p>
        </p:txBody>
      </p:sp>
      <p:grpSp>
        <p:nvGrpSpPr>
          <p:cNvPr id="4" name="Group 3">
            <a:extLst>
              <a:ext uri="{FF2B5EF4-FFF2-40B4-BE49-F238E27FC236}">
                <a16:creationId xmlns:a16="http://schemas.microsoft.com/office/drawing/2014/main" id="{B075EDFD-3BB2-6CB4-D395-F6B8C503423C}"/>
              </a:ext>
            </a:extLst>
          </p:cNvPr>
          <p:cNvGrpSpPr/>
          <p:nvPr/>
        </p:nvGrpSpPr>
        <p:grpSpPr>
          <a:xfrm>
            <a:off x="137838" y="5033433"/>
            <a:ext cx="9509896" cy="1538368"/>
            <a:chOff x="62144" y="1802167"/>
            <a:chExt cx="9509896" cy="3248968"/>
          </a:xfrm>
        </p:grpSpPr>
        <p:sp>
          <p:nvSpPr>
            <p:cNvPr id="10" name="Rectangle 9">
              <a:extLst>
                <a:ext uri="{FF2B5EF4-FFF2-40B4-BE49-F238E27FC236}">
                  <a16:creationId xmlns:a16="http://schemas.microsoft.com/office/drawing/2014/main" id="{DD20DEA3-E4CA-95B8-817F-2ABE0CFFEC25}"/>
                </a:ext>
              </a:extLst>
            </p:cNvPr>
            <p:cNvSpPr/>
            <p:nvPr/>
          </p:nvSpPr>
          <p:spPr>
            <a:xfrm>
              <a:off x="62144" y="1802167"/>
              <a:ext cx="9509896" cy="3248968"/>
            </a:xfrm>
            <a:prstGeom prst="rect">
              <a:avLst/>
            </a:prstGeom>
            <a:solidFill>
              <a:schemeClr val="dk1">
                <a:alpha val="9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L"/>
            </a:p>
          </p:txBody>
        </p:sp>
        <p:sp>
          <p:nvSpPr>
            <p:cNvPr id="12" name="TextBox 11">
              <a:extLst>
                <a:ext uri="{FF2B5EF4-FFF2-40B4-BE49-F238E27FC236}">
                  <a16:creationId xmlns:a16="http://schemas.microsoft.com/office/drawing/2014/main" id="{D4078DC5-75E7-21DF-357C-B10EAF5B8582}"/>
                </a:ext>
              </a:extLst>
            </p:cNvPr>
            <p:cNvSpPr txBox="1"/>
            <p:nvPr/>
          </p:nvSpPr>
          <p:spPr>
            <a:xfrm>
              <a:off x="304918" y="1875712"/>
              <a:ext cx="8822923" cy="1155530"/>
            </a:xfrm>
            <a:prstGeom prst="rect">
              <a:avLst/>
            </a:prstGeom>
            <a:noFill/>
          </p:spPr>
          <p:txBody>
            <a:bodyPr wrap="square" rtlCol="0">
              <a:spAutoFit/>
            </a:bodyPr>
            <a:lstStyle/>
            <a:p>
              <a:pPr>
                <a:lnSpc>
                  <a:spcPct val="150000"/>
                </a:lnSpc>
              </a:pPr>
              <a:r>
                <a:rPr lang="en-US" sz="1050" dirty="0">
                  <a:solidFill>
                    <a:schemeClr val="bg1"/>
                  </a:solidFill>
                  <a:latin typeface="Arial" panose="020B0604020202020204" pitchFamily="34" charset="0"/>
                  <a:ea typeface="Open Sans" panose="020B0606030504020204" pitchFamily="34" charset="0"/>
                  <a:cs typeface="Arial" panose="020B0604020202020204" pitchFamily="34" charset="0"/>
                </a:rPr>
                <a:t>Marvel studious current biggest social investment is on X (formerly Twitter) with 69K posts (going on a few posts per day) and 18.9M followers,</a:t>
              </a:r>
              <a:br>
                <a:rPr lang="en-US" sz="1050" dirty="0">
                  <a:solidFill>
                    <a:schemeClr val="bg1"/>
                  </a:solidFill>
                  <a:latin typeface="Arial" panose="020B0604020202020204" pitchFamily="34" charset="0"/>
                  <a:ea typeface="Open Sans" panose="020B0606030504020204" pitchFamily="34" charset="0"/>
                  <a:cs typeface="Arial" panose="020B0604020202020204" pitchFamily="34" charset="0"/>
                </a:rPr>
              </a:br>
              <a:r>
                <a:rPr lang="en-US" sz="1050" dirty="0">
                  <a:solidFill>
                    <a:schemeClr val="bg1"/>
                  </a:solidFill>
                  <a:latin typeface="Arial" panose="020B0604020202020204" pitchFamily="34" charset="0"/>
                  <a:ea typeface="Open Sans" panose="020B0606030504020204" pitchFamily="34" charset="0"/>
                  <a:cs typeface="Arial" panose="020B0604020202020204" pitchFamily="34" charset="0"/>
                </a:rPr>
                <a:t>Instagram coming in second with less investment (9470 posts) but more followers (66M followers).  </a:t>
              </a:r>
            </a:p>
          </p:txBody>
        </p:sp>
      </p:grpSp>
    </p:spTree>
    <p:extLst>
      <p:ext uri="{BB962C8B-B14F-4D97-AF65-F5344CB8AC3E}">
        <p14:creationId xmlns:p14="http://schemas.microsoft.com/office/powerpoint/2010/main" val="332567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1.25E-6 4.81481E-6 L 0.54974 4.81481E-6 " pathEditMode="relative" rAng="0" ptsTypes="AA">
                                      <p:cBhvr>
                                        <p:cTn id="6" dur="1000" fill="hold"/>
                                        <p:tgtEl>
                                          <p:spTgt spid="5"/>
                                        </p:tgtEl>
                                        <p:attrNameLst>
                                          <p:attrName>ppt_x</p:attrName>
                                          <p:attrName>ppt_y</p:attrName>
                                        </p:attrNameLst>
                                      </p:cBhvr>
                                      <p:rCtr x="27487" y="0"/>
                                    </p:animMotion>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1000"/>
                                        <p:tgtEl>
                                          <p:spTgt spid="8"/>
                                        </p:tgtEl>
                                      </p:cBhvr>
                                    </p:animEffect>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B441723A-D532-F4D9-21CF-5F2F1BBD5099}"/>
              </a:ext>
            </a:extLst>
          </p:cNvPr>
          <p:cNvSpPr/>
          <p:nvPr/>
        </p:nvSpPr>
        <p:spPr>
          <a:xfrm>
            <a:off x="730874" y="365236"/>
            <a:ext cx="4161912" cy="950539"/>
          </a:xfrm>
          <a:prstGeom prst="parallelogram">
            <a:avLst>
              <a:gd name="adj" fmla="val 24198"/>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6608E2C-F600-45FA-5481-8CFE8329A164}"/>
              </a:ext>
            </a:extLst>
          </p:cNvPr>
          <p:cNvSpPr txBox="1"/>
          <p:nvPr/>
        </p:nvSpPr>
        <p:spPr>
          <a:xfrm>
            <a:off x="412429" y="457400"/>
            <a:ext cx="2528256" cy="769441"/>
          </a:xfrm>
          <a:prstGeom prst="rect">
            <a:avLst/>
          </a:prstGeom>
          <a:noFill/>
        </p:spPr>
        <p:txBody>
          <a:bodyPr wrap="none" rtlCol="0">
            <a:spAutoFit/>
          </a:bodyPr>
          <a:lstStyle/>
          <a:p>
            <a:r>
              <a:rPr lang="en-US" sz="4400" dirty="0">
                <a:solidFill>
                  <a:srgbClr val="FF0000"/>
                </a:solidFill>
                <a:latin typeface="Bebas Neue Bold" panose="020B0606020202050201" pitchFamily="34" charset="0"/>
              </a:rPr>
              <a:t>Social media</a:t>
            </a:r>
            <a:endParaRPr lang="en-IN" sz="4400" dirty="0">
              <a:solidFill>
                <a:srgbClr val="FF0000"/>
              </a:solidFill>
              <a:latin typeface="Bebas Neue Bold" panose="020B0606020202050201" pitchFamily="34" charset="0"/>
            </a:endParaRPr>
          </a:p>
        </p:txBody>
      </p:sp>
      <p:pic>
        <p:nvPicPr>
          <p:cNvPr id="11" name="Picture 10">
            <a:extLst>
              <a:ext uri="{FF2B5EF4-FFF2-40B4-BE49-F238E27FC236}">
                <a16:creationId xmlns:a16="http://schemas.microsoft.com/office/drawing/2014/main" id="{C7F1D995-89A9-68F6-FDB6-65873BEDA691}"/>
              </a:ext>
            </a:extLst>
          </p:cNvPr>
          <p:cNvPicPr>
            <a:picLocks noChangeAspect="1"/>
          </p:cNvPicPr>
          <p:nvPr/>
        </p:nvPicPr>
        <p:blipFill rotWithShape="1">
          <a:blip r:embed="rId3"/>
          <a:srcRect l="-283"/>
          <a:stretch/>
        </p:blipFill>
        <p:spPr>
          <a:xfrm>
            <a:off x="9778802" y="4841653"/>
            <a:ext cx="2162105" cy="1823708"/>
          </a:xfrm>
          <a:prstGeom prst="rect">
            <a:avLst/>
          </a:prstGeom>
        </p:spPr>
      </p:pic>
      <p:pic>
        <p:nvPicPr>
          <p:cNvPr id="23" name="Picture 22">
            <a:extLst>
              <a:ext uri="{FF2B5EF4-FFF2-40B4-BE49-F238E27FC236}">
                <a16:creationId xmlns:a16="http://schemas.microsoft.com/office/drawing/2014/main" id="{BDE315B4-446C-7386-49F7-77733C8443CC}"/>
              </a:ext>
            </a:extLst>
          </p:cNvPr>
          <p:cNvPicPr>
            <a:picLocks noChangeAspect="1"/>
          </p:cNvPicPr>
          <p:nvPr/>
        </p:nvPicPr>
        <p:blipFill>
          <a:blip r:embed="rId4"/>
          <a:stretch>
            <a:fillRect/>
          </a:stretch>
        </p:blipFill>
        <p:spPr>
          <a:xfrm>
            <a:off x="9659859" y="2210693"/>
            <a:ext cx="2281047" cy="2195701"/>
          </a:xfrm>
          <a:prstGeom prst="rect">
            <a:avLst/>
          </a:prstGeom>
        </p:spPr>
      </p:pic>
      <p:pic>
        <p:nvPicPr>
          <p:cNvPr id="25" name="Picture 24">
            <a:extLst>
              <a:ext uri="{FF2B5EF4-FFF2-40B4-BE49-F238E27FC236}">
                <a16:creationId xmlns:a16="http://schemas.microsoft.com/office/drawing/2014/main" id="{E1F1EDF6-619A-C164-25CB-9D0D4779B0D9}"/>
              </a:ext>
            </a:extLst>
          </p:cNvPr>
          <p:cNvPicPr>
            <a:picLocks noChangeAspect="1"/>
          </p:cNvPicPr>
          <p:nvPr/>
        </p:nvPicPr>
        <p:blipFill>
          <a:blip r:embed="rId5"/>
          <a:stretch>
            <a:fillRect/>
          </a:stretch>
        </p:blipFill>
        <p:spPr>
          <a:xfrm>
            <a:off x="9572040" y="81899"/>
            <a:ext cx="2283144" cy="1905245"/>
          </a:xfrm>
          <a:prstGeom prst="rect">
            <a:avLst/>
          </a:prstGeom>
        </p:spPr>
      </p:pic>
      <p:grpSp>
        <p:nvGrpSpPr>
          <p:cNvPr id="14" name="Group 13">
            <a:extLst>
              <a:ext uri="{FF2B5EF4-FFF2-40B4-BE49-F238E27FC236}">
                <a16:creationId xmlns:a16="http://schemas.microsoft.com/office/drawing/2014/main" id="{317ADD78-C1A4-9D40-6A09-1CAB8F6C1642}"/>
              </a:ext>
            </a:extLst>
          </p:cNvPr>
          <p:cNvGrpSpPr/>
          <p:nvPr/>
        </p:nvGrpSpPr>
        <p:grpSpPr>
          <a:xfrm>
            <a:off x="412431" y="3529254"/>
            <a:ext cx="8943128" cy="1418064"/>
            <a:chOff x="412431" y="2863419"/>
            <a:chExt cx="8943128" cy="1418064"/>
          </a:xfrm>
        </p:grpSpPr>
        <p:sp>
          <p:nvSpPr>
            <p:cNvPr id="15" name="Rectangle 14">
              <a:extLst>
                <a:ext uri="{FF2B5EF4-FFF2-40B4-BE49-F238E27FC236}">
                  <a16:creationId xmlns:a16="http://schemas.microsoft.com/office/drawing/2014/main" id="{597E95F1-5224-F3FC-050D-7715E67EED81}"/>
                </a:ext>
              </a:extLst>
            </p:cNvPr>
            <p:cNvSpPr/>
            <p:nvPr/>
          </p:nvSpPr>
          <p:spPr>
            <a:xfrm>
              <a:off x="412431" y="2863420"/>
              <a:ext cx="2774652" cy="1418063"/>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r"/>
              <a:r>
                <a:rPr lang="en-US" sz="2000" b="1" dirty="0"/>
                <a:t>18.9M Followers</a:t>
              </a:r>
              <a:endParaRPr lang="en-US" sz="1400" b="1" dirty="0"/>
            </a:p>
            <a:p>
              <a:pPr algn="r"/>
              <a:endParaRPr lang="en-IL" sz="900" dirty="0"/>
            </a:p>
          </p:txBody>
        </p:sp>
        <p:sp>
          <p:nvSpPr>
            <p:cNvPr id="16" name="Rectangle 15">
              <a:extLst>
                <a:ext uri="{FF2B5EF4-FFF2-40B4-BE49-F238E27FC236}">
                  <a16:creationId xmlns:a16="http://schemas.microsoft.com/office/drawing/2014/main" id="{C0277D03-6FA7-D827-19F1-1DBF9006BAE3}"/>
                </a:ext>
              </a:extLst>
            </p:cNvPr>
            <p:cNvSpPr/>
            <p:nvPr/>
          </p:nvSpPr>
          <p:spPr>
            <a:xfrm>
              <a:off x="3326666" y="2863419"/>
              <a:ext cx="1691549" cy="1418063"/>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b="1" dirty="0"/>
                <a:t>69K Posts</a:t>
              </a:r>
              <a:endParaRPr lang="en-US" sz="1400" b="1" dirty="0"/>
            </a:p>
            <a:p>
              <a:pPr algn="ctr"/>
              <a:endParaRPr lang="en-IL" sz="900" dirty="0"/>
            </a:p>
          </p:txBody>
        </p:sp>
        <p:pic>
          <p:nvPicPr>
            <p:cNvPr id="19" name="Picture 18">
              <a:extLst>
                <a:ext uri="{FF2B5EF4-FFF2-40B4-BE49-F238E27FC236}">
                  <a16:creationId xmlns:a16="http://schemas.microsoft.com/office/drawing/2014/main" id="{F4298C36-868E-CFE8-0C52-1F88242F493F}"/>
                </a:ext>
              </a:extLst>
            </p:cNvPr>
            <p:cNvPicPr>
              <a:picLocks noChangeAspect="1"/>
            </p:cNvPicPr>
            <p:nvPr/>
          </p:nvPicPr>
          <p:blipFill rotWithShape="1">
            <a:blip r:embed="rId6"/>
            <a:srcRect l="15670" r="16385"/>
            <a:stretch/>
          </p:blipFill>
          <p:spPr>
            <a:xfrm>
              <a:off x="552739" y="3228509"/>
              <a:ext cx="662112" cy="687884"/>
            </a:xfrm>
            <a:prstGeom prst="rect">
              <a:avLst/>
            </a:prstGeom>
          </p:spPr>
        </p:pic>
        <p:sp>
          <p:nvSpPr>
            <p:cNvPr id="21" name="Rectangle 20">
              <a:extLst>
                <a:ext uri="{FF2B5EF4-FFF2-40B4-BE49-F238E27FC236}">
                  <a16:creationId xmlns:a16="http://schemas.microsoft.com/office/drawing/2014/main" id="{3DDC6CF1-ABE8-C45C-3746-B3C355F1EBEE}"/>
                </a:ext>
              </a:extLst>
            </p:cNvPr>
            <p:cNvSpPr/>
            <p:nvPr/>
          </p:nvSpPr>
          <p:spPr>
            <a:xfrm>
              <a:off x="5157798" y="2863419"/>
              <a:ext cx="1815515" cy="1418063"/>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b="1" dirty="0"/>
                <a:t>745 Following</a:t>
              </a:r>
              <a:endParaRPr lang="en-US" sz="1400" b="1" dirty="0"/>
            </a:p>
            <a:p>
              <a:pPr algn="r"/>
              <a:endParaRPr lang="en-IL" sz="900" dirty="0"/>
            </a:p>
          </p:txBody>
        </p:sp>
        <p:pic>
          <p:nvPicPr>
            <p:cNvPr id="13" name="Picture 12">
              <a:extLst>
                <a:ext uri="{FF2B5EF4-FFF2-40B4-BE49-F238E27FC236}">
                  <a16:creationId xmlns:a16="http://schemas.microsoft.com/office/drawing/2014/main" id="{8D21C652-AE99-E11A-63D1-031B2C87EBFA}"/>
                </a:ext>
              </a:extLst>
            </p:cNvPr>
            <p:cNvPicPr>
              <a:picLocks noChangeAspect="1"/>
            </p:cNvPicPr>
            <p:nvPr/>
          </p:nvPicPr>
          <p:blipFill>
            <a:blip r:embed="rId7"/>
            <a:stretch>
              <a:fillRect/>
            </a:stretch>
          </p:blipFill>
          <p:spPr>
            <a:xfrm>
              <a:off x="7112896" y="2863419"/>
              <a:ext cx="2242663" cy="1418064"/>
            </a:xfrm>
            <a:prstGeom prst="rect">
              <a:avLst/>
            </a:prstGeom>
            <a:ln w="25400">
              <a:solidFill>
                <a:schemeClr val="bg2">
                  <a:lumMod val="10000"/>
                </a:schemeClr>
              </a:solidFill>
            </a:ln>
          </p:spPr>
        </p:pic>
      </p:grpSp>
      <p:grpSp>
        <p:nvGrpSpPr>
          <p:cNvPr id="32" name="Group 31">
            <a:extLst>
              <a:ext uri="{FF2B5EF4-FFF2-40B4-BE49-F238E27FC236}">
                <a16:creationId xmlns:a16="http://schemas.microsoft.com/office/drawing/2014/main" id="{8DB51891-44AB-C5ED-AACB-9BCA765AD0BF}"/>
              </a:ext>
            </a:extLst>
          </p:cNvPr>
          <p:cNvGrpSpPr/>
          <p:nvPr/>
        </p:nvGrpSpPr>
        <p:grpSpPr>
          <a:xfrm>
            <a:off x="412431" y="5195541"/>
            <a:ext cx="8943128" cy="1418064"/>
            <a:chOff x="412431" y="5062371"/>
            <a:chExt cx="8943128" cy="1418064"/>
          </a:xfrm>
        </p:grpSpPr>
        <p:sp>
          <p:nvSpPr>
            <p:cNvPr id="26" name="Rectangle 25">
              <a:extLst>
                <a:ext uri="{FF2B5EF4-FFF2-40B4-BE49-F238E27FC236}">
                  <a16:creationId xmlns:a16="http://schemas.microsoft.com/office/drawing/2014/main" id="{62E51A50-CED0-2BFA-908C-D20543AC966C}"/>
                </a:ext>
              </a:extLst>
            </p:cNvPr>
            <p:cNvSpPr/>
            <p:nvPr/>
          </p:nvSpPr>
          <p:spPr>
            <a:xfrm>
              <a:off x="412431" y="5062372"/>
              <a:ext cx="2774652" cy="1418063"/>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r"/>
              <a:r>
                <a:rPr lang="he-IL" sz="2000" b="1" dirty="0">
                  <a:latin typeface="Calibri" panose="020F0502020204030204" pitchFamily="34" charset="0"/>
                  <a:ea typeface="Calibri" panose="020F0502020204030204" pitchFamily="34" charset="0"/>
                  <a:cs typeface="Calibri" panose="020F0502020204030204" pitchFamily="34" charset="0"/>
                </a:rPr>
                <a:t>13.2</a:t>
              </a:r>
              <a:r>
                <a:rPr lang="en-US" sz="2000" b="1" dirty="0"/>
                <a:t>M Followers</a:t>
              </a:r>
              <a:endParaRPr lang="en-US" sz="1400" b="1" dirty="0"/>
            </a:p>
            <a:p>
              <a:pPr algn="r"/>
              <a:endParaRPr lang="en-IL" sz="900" dirty="0"/>
            </a:p>
          </p:txBody>
        </p:sp>
        <p:sp>
          <p:nvSpPr>
            <p:cNvPr id="27" name="Rectangle 26">
              <a:extLst>
                <a:ext uri="{FF2B5EF4-FFF2-40B4-BE49-F238E27FC236}">
                  <a16:creationId xmlns:a16="http://schemas.microsoft.com/office/drawing/2014/main" id="{930C0DBE-5B98-F69F-8064-E9A69903EE51}"/>
                </a:ext>
              </a:extLst>
            </p:cNvPr>
            <p:cNvSpPr/>
            <p:nvPr/>
          </p:nvSpPr>
          <p:spPr>
            <a:xfrm>
              <a:off x="3326666" y="5062372"/>
              <a:ext cx="1691549" cy="1418063"/>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he-IL" sz="2000" b="1" dirty="0">
                  <a:latin typeface="Calibri" panose="020F0502020204030204" pitchFamily="34" charset="0"/>
                  <a:ea typeface="Calibri" panose="020F0502020204030204" pitchFamily="34" charset="0"/>
                  <a:cs typeface="Calibri" panose="020F0502020204030204" pitchFamily="34" charset="0"/>
                </a:rPr>
                <a:t>109.4</a:t>
              </a:r>
              <a:r>
                <a:rPr lang="en-US" sz="2000" b="1" dirty="0"/>
                <a:t>K Likes</a:t>
              </a:r>
              <a:endParaRPr lang="en-US" sz="1400" b="1" dirty="0"/>
            </a:p>
            <a:p>
              <a:pPr algn="ctr"/>
              <a:endParaRPr lang="en-IL" sz="900" dirty="0"/>
            </a:p>
          </p:txBody>
        </p:sp>
        <p:sp>
          <p:nvSpPr>
            <p:cNvPr id="28" name="Rectangle 27">
              <a:extLst>
                <a:ext uri="{FF2B5EF4-FFF2-40B4-BE49-F238E27FC236}">
                  <a16:creationId xmlns:a16="http://schemas.microsoft.com/office/drawing/2014/main" id="{B07A72BE-3696-36DD-0345-A9962D492BF3}"/>
                </a:ext>
              </a:extLst>
            </p:cNvPr>
            <p:cNvSpPr/>
            <p:nvPr/>
          </p:nvSpPr>
          <p:spPr>
            <a:xfrm>
              <a:off x="5157797" y="5062372"/>
              <a:ext cx="1815515" cy="1418063"/>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b="1" dirty="0"/>
                <a:t>0 Following</a:t>
              </a:r>
              <a:endParaRPr lang="en-US" sz="1400" b="1" dirty="0"/>
            </a:p>
            <a:p>
              <a:pPr algn="r"/>
              <a:endParaRPr lang="en-IL" sz="900" dirty="0"/>
            </a:p>
          </p:txBody>
        </p:sp>
        <p:pic>
          <p:nvPicPr>
            <p:cNvPr id="30" name="Picture 29">
              <a:extLst>
                <a:ext uri="{FF2B5EF4-FFF2-40B4-BE49-F238E27FC236}">
                  <a16:creationId xmlns:a16="http://schemas.microsoft.com/office/drawing/2014/main" id="{15896DCC-52C6-B71E-0842-ECC587A4BC76}"/>
                </a:ext>
              </a:extLst>
            </p:cNvPr>
            <p:cNvPicPr>
              <a:picLocks noChangeAspect="1"/>
            </p:cNvPicPr>
            <p:nvPr/>
          </p:nvPicPr>
          <p:blipFill>
            <a:blip r:embed="rId8"/>
            <a:stretch>
              <a:fillRect/>
            </a:stretch>
          </p:blipFill>
          <p:spPr>
            <a:xfrm>
              <a:off x="552739" y="5458602"/>
              <a:ext cx="630256" cy="622494"/>
            </a:xfrm>
            <a:prstGeom prst="rect">
              <a:avLst/>
            </a:prstGeom>
          </p:spPr>
        </p:pic>
        <p:pic>
          <p:nvPicPr>
            <p:cNvPr id="18" name="Picture 17">
              <a:extLst>
                <a:ext uri="{FF2B5EF4-FFF2-40B4-BE49-F238E27FC236}">
                  <a16:creationId xmlns:a16="http://schemas.microsoft.com/office/drawing/2014/main" id="{956CB9DD-B381-0E9B-A303-788B7AEB9CC4}"/>
                </a:ext>
              </a:extLst>
            </p:cNvPr>
            <p:cNvPicPr>
              <a:picLocks noChangeAspect="1"/>
            </p:cNvPicPr>
            <p:nvPr/>
          </p:nvPicPr>
          <p:blipFill rotWithShape="1">
            <a:blip r:embed="rId9"/>
            <a:srcRect t="4452"/>
            <a:stretch/>
          </p:blipFill>
          <p:spPr>
            <a:xfrm>
              <a:off x="7117520" y="5062371"/>
              <a:ext cx="2238039" cy="1418064"/>
            </a:xfrm>
            <a:prstGeom prst="rect">
              <a:avLst/>
            </a:prstGeom>
            <a:ln w="25400">
              <a:solidFill>
                <a:schemeClr val="bg2">
                  <a:lumMod val="10000"/>
                </a:schemeClr>
              </a:solidFill>
            </a:ln>
          </p:spPr>
        </p:pic>
      </p:grpSp>
      <p:grpSp>
        <p:nvGrpSpPr>
          <p:cNvPr id="24" name="Group 23">
            <a:extLst>
              <a:ext uri="{FF2B5EF4-FFF2-40B4-BE49-F238E27FC236}">
                <a16:creationId xmlns:a16="http://schemas.microsoft.com/office/drawing/2014/main" id="{0D4AAEF0-BBF3-F4F5-08CC-19A65B743167}"/>
              </a:ext>
            </a:extLst>
          </p:cNvPr>
          <p:cNvGrpSpPr/>
          <p:nvPr/>
        </p:nvGrpSpPr>
        <p:grpSpPr>
          <a:xfrm>
            <a:off x="412431" y="1889893"/>
            <a:ext cx="8943128" cy="1418063"/>
            <a:chOff x="412431" y="1144162"/>
            <a:chExt cx="8943128" cy="1418063"/>
          </a:xfrm>
        </p:grpSpPr>
        <p:sp>
          <p:nvSpPr>
            <p:cNvPr id="3" name="Rectangle 2">
              <a:extLst>
                <a:ext uri="{FF2B5EF4-FFF2-40B4-BE49-F238E27FC236}">
                  <a16:creationId xmlns:a16="http://schemas.microsoft.com/office/drawing/2014/main" id="{3BE12EB0-34B1-C19C-210F-96AB80FB9DCD}"/>
                </a:ext>
              </a:extLst>
            </p:cNvPr>
            <p:cNvSpPr/>
            <p:nvPr/>
          </p:nvSpPr>
          <p:spPr>
            <a:xfrm>
              <a:off x="412431" y="1144162"/>
              <a:ext cx="2774652" cy="1418063"/>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r"/>
              <a:r>
                <a:rPr lang="en-US" sz="2000" b="1" dirty="0"/>
                <a:t>66M Followers</a:t>
              </a:r>
              <a:endParaRPr lang="en-US" sz="1400" b="1" dirty="0"/>
            </a:p>
            <a:p>
              <a:pPr algn="r"/>
              <a:endParaRPr lang="en-IL" sz="900" dirty="0"/>
            </a:p>
          </p:txBody>
        </p:sp>
        <p:pic>
          <p:nvPicPr>
            <p:cNvPr id="6" name="Picture 5">
              <a:extLst>
                <a:ext uri="{FF2B5EF4-FFF2-40B4-BE49-F238E27FC236}">
                  <a16:creationId xmlns:a16="http://schemas.microsoft.com/office/drawing/2014/main" id="{9C90DC99-6E68-AA83-23B1-C426E4D69111}"/>
                </a:ext>
              </a:extLst>
            </p:cNvPr>
            <p:cNvPicPr>
              <a:picLocks noChangeAspect="1"/>
            </p:cNvPicPr>
            <p:nvPr/>
          </p:nvPicPr>
          <p:blipFill>
            <a:blip r:embed="rId10"/>
            <a:stretch>
              <a:fillRect/>
            </a:stretch>
          </p:blipFill>
          <p:spPr>
            <a:xfrm>
              <a:off x="476539" y="1426948"/>
              <a:ext cx="814512" cy="740465"/>
            </a:xfrm>
            <a:prstGeom prst="rect">
              <a:avLst/>
            </a:prstGeom>
          </p:spPr>
        </p:pic>
        <p:sp>
          <p:nvSpPr>
            <p:cNvPr id="7" name="Rectangle 6">
              <a:extLst>
                <a:ext uri="{FF2B5EF4-FFF2-40B4-BE49-F238E27FC236}">
                  <a16:creationId xmlns:a16="http://schemas.microsoft.com/office/drawing/2014/main" id="{0884C4D6-BCB2-57EA-7EB3-C838255335D0}"/>
                </a:ext>
              </a:extLst>
            </p:cNvPr>
            <p:cNvSpPr/>
            <p:nvPr/>
          </p:nvSpPr>
          <p:spPr>
            <a:xfrm>
              <a:off x="3326665" y="1144162"/>
              <a:ext cx="1691549" cy="1418063"/>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b="1" dirty="0"/>
                <a:t>9,470 Posts</a:t>
              </a:r>
              <a:endParaRPr lang="en-US" sz="1400" b="1" dirty="0"/>
            </a:p>
            <a:p>
              <a:pPr algn="ctr"/>
              <a:endParaRPr lang="en-IL" sz="900" dirty="0"/>
            </a:p>
          </p:txBody>
        </p:sp>
        <p:sp>
          <p:nvSpPr>
            <p:cNvPr id="9" name="Rectangle 8">
              <a:extLst>
                <a:ext uri="{FF2B5EF4-FFF2-40B4-BE49-F238E27FC236}">
                  <a16:creationId xmlns:a16="http://schemas.microsoft.com/office/drawing/2014/main" id="{DEDD1615-376B-5008-22BA-414C690EB78F}"/>
                </a:ext>
              </a:extLst>
            </p:cNvPr>
            <p:cNvSpPr/>
            <p:nvPr/>
          </p:nvSpPr>
          <p:spPr>
            <a:xfrm>
              <a:off x="5157796" y="1144162"/>
              <a:ext cx="1815515" cy="1418063"/>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b="1" dirty="0"/>
                <a:t>191 Following</a:t>
              </a:r>
              <a:endParaRPr lang="en-US" sz="1400" b="1" dirty="0"/>
            </a:p>
            <a:p>
              <a:pPr algn="r"/>
              <a:endParaRPr lang="en-IL" sz="900" dirty="0"/>
            </a:p>
          </p:txBody>
        </p:sp>
        <p:pic>
          <p:nvPicPr>
            <p:cNvPr id="22" name="Picture 21">
              <a:extLst>
                <a:ext uri="{FF2B5EF4-FFF2-40B4-BE49-F238E27FC236}">
                  <a16:creationId xmlns:a16="http://schemas.microsoft.com/office/drawing/2014/main" id="{D9B329E5-BBAD-82F1-B2C3-597595CAC07F}"/>
                </a:ext>
              </a:extLst>
            </p:cNvPr>
            <p:cNvPicPr>
              <a:picLocks noChangeAspect="1"/>
            </p:cNvPicPr>
            <p:nvPr/>
          </p:nvPicPr>
          <p:blipFill>
            <a:blip r:embed="rId11"/>
            <a:stretch>
              <a:fillRect/>
            </a:stretch>
          </p:blipFill>
          <p:spPr>
            <a:xfrm>
              <a:off x="7117520" y="1144162"/>
              <a:ext cx="2238039" cy="1418063"/>
            </a:xfrm>
            <a:prstGeom prst="rect">
              <a:avLst/>
            </a:prstGeom>
            <a:ln w="25400">
              <a:solidFill>
                <a:schemeClr val="bg2">
                  <a:lumMod val="10000"/>
                </a:schemeClr>
              </a:solidFill>
            </a:ln>
          </p:spPr>
        </p:pic>
      </p:grpSp>
      <p:sp>
        <p:nvSpPr>
          <p:cNvPr id="33" name="Rectangle 32">
            <a:extLst>
              <a:ext uri="{FF2B5EF4-FFF2-40B4-BE49-F238E27FC236}">
                <a16:creationId xmlns:a16="http://schemas.microsoft.com/office/drawing/2014/main" id="{1321268F-FE53-FB64-AD02-A58431A18ACE}"/>
              </a:ext>
            </a:extLst>
          </p:cNvPr>
          <p:cNvSpPr/>
          <p:nvPr/>
        </p:nvSpPr>
        <p:spPr>
          <a:xfrm>
            <a:off x="337351" y="5122420"/>
            <a:ext cx="9108490" cy="1562470"/>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IL"/>
          </a:p>
        </p:txBody>
      </p:sp>
      <p:grpSp>
        <p:nvGrpSpPr>
          <p:cNvPr id="36" name="Group 35">
            <a:extLst>
              <a:ext uri="{FF2B5EF4-FFF2-40B4-BE49-F238E27FC236}">
                <a16:creationId xmlns:a16="http://schemas.microsoft.com/office/drawing/2014/main" id="{44866FA3-AA02-D0B2-AD4C-AA358F001B61}"/>
              </a:ext>
            </a:extLst>
          </p:cNvPr>
          <p:cNvGrpSpPr/>
          <p:nvPr/>
        </p:nvGrpSpPr>
        <p:grpSpPr>
          <a:xfrm>
            <a:off x="62144" y="1783695"/>
            <a:ext cx="9509896" cy="3248968"/>
            <a:chOff x="62144" y="1802167"/>
            <a:chExt cx="9509896" cy="3248968"/>
          </a:xfrm>
        </p:grpSpPr>
        <p:sp>
          <p:nvSpPr>
            <p:cNvPr id="35" name="Rectangle 34">
              <a:extLst>
                <a:ext uri="{FF2B5EF4-FFF2-40B4-BE49-F238E27FC236}">
                  <a16:creationId xmlns:a16="http://schemas.microsoft.com/office/drawing/2014/main" id="{61E27F66-6F49-A919-3D2C-32A9001AF3BA}"/>
                </a:ext>
              </a:extLst>
            </p:cNvPr>
            <p:cNvSpPr/>
            <p:nvPr/>
          </p:nvSpPr>
          <p:spPr>
            <a:xfrm>
              <a:off x="62144" y="1802167"/>
              <a:ext cx="9509896" cy="3248968"/>
            </a:xfrm>
            <a:prstGeom prst="rect">
              <a:avLst/>
            </a:prstGeom>
            <a:solidFill>
              <a:schemeClr val="dk1">
                <a:alpha val="9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L"/>
            </a:p>
          </p:txBody>
        </p:sp>
        <p:sp>
          <p:nvSpPr>
            <p:cNvPr id="34" name="TextBox 33">
              <a:extLst>
                <a:ext uri="{FF2B5EF4-FFF2-40B4-BE49-F238E27FC236}">
                  <a16:creationId xmlns:a16="http://schemas.microsoft.com/office/drawing/2014/main" id="{18C4CA21-6266-82C0-32C0-7F10FC37B409}"/>
                </a:ext>
              </a:extLst>
            </p:cNvPr>
            <p:cNvSpPr txBox="1"/>
            <p:nvPr/>
          </p:nvSpPr>
          <p:spPr>
            <a:xfrm>
              <a:off x="337351" y="4157805"/>
              <a:ext cx="8822923" cy="789512"/>
            </a:xfrm>
            <a:prstGeom prst="rect">
              <a:avLst/>
            </a:prstGeom>
            <a:noFill/>
          </p:spPr>
          <p:txBody>
            <a:bodyPr wrap="square" rtlCol="0">
              <a:spAutoFit/>
            </a:bodyPr>
            <a:lstStyle/>
            <a:p>
              <a:pPr>
                <a:lnSpc>
                  <a:spcPct val="150000"/>
                </a:lnSpc>
              </a:pPr>
              <a:r>
                <a:rPr lang="en-US" sz="1050" dirty="0">
                  <a:solidFill>
                    <a:schemeClr val="bg1"/>
                  </a:solidFill>
                  <a:latin typeface="Arial" panose="020B0604020202020204" pitchFamily="34" charset="0"/>
                  <a:ea typeface="Open Sans" panose="020B0606030504020204" pitchFamily="34" charset="0"/>
                  <a:cs typeface="Arial" panose="020B0604020202020204" pitchFamily="34" charset="0"/>
                </a:rPr>
                <a:t>Surprisingly, even thou the majority of MCU viewers are in the 19-24 age group, making up 31.56% of the audience. TikTok, where the largest demographic is 18-24 years old at 36% (compared to Instagram at 33.54% and X at 28.35%) is coming in last with only 24 posts and 13.2M followers. Based on this data, it is recommended that the MCU allocate more resources to TikTok to better target this key audience segment.</a:t>
              </a:r>
            </a:p>
          </p:txBody>
        </p:sp>
      </p:grpSp>
    </p:spTree>
    <p:extLst>
      <p:ext uri="{BB962C8B-B14F-4D97-AF65-F5344CB8AC3E}">
        <p14:creationId xmlns:p14="http://schemas.microsoft.com/office/powerpoint/2010/main" val="277547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2FA66DA1-FADE-6748-E580-4563A3196A11}"/>
              </a:ext>
            </a:extLst>
          </p:cNvPr>
          <p:cNvSpPr/>
          <p:nvPr/>
        </p:nvSpPr>
        <p:spPr>
          <a:xfrm>
            <a:off x="683744" y="303755"/>
            <a:ext cx="4161912" cy="950539"/>
          </a:xfrm>
          <a:prstGeom prst="parallelogram">
            <a:avLst>
              <a:gd name="adj" fmla="val 24198"/>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6608E2C-F600-45FA-5481-8CFE8329A164}"/>
              </a:ext>
            </a:extLst>
          </p:cNvPr>
          <p:cNvSpPr txBox="1"/>
          <p:nvPr/>
        </p:nvSpPr>
        <p:spPr>
          <a:xfrm>
            <a:off x="412429" y="457400"/>
            <a:ext cx="5716630"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0000"/>
                </a:solidFill>
                <a:effectLst/>
                <a:uLnTx/>
                <a:uFillTx/>
                <a:latin typeface="Bebas Neue Bold" panose="020B0606020202050201" pitchFamily="34" charset="0"/>
                <a:ea typeface="+mn-ea"/>
                <a:cs typeface="+mn-cs"/>
              </a:rPr>
              <a:t>MARVEL Social media ANALISYS</a:t>
            </a:r>
            <a:endParaRPr kumimoji="0" lang="en-IN" sz="4400" b="0" i="0" u="none" strike="noStrike" kern="1200" cap="none" spc="0" normalizeH="0" baseline="0" noProof="0" dirty="0">
              <a:ln>
                <a:noFill/>
              </a:ln>
              <a:solidFill>
                <a:srgbClr val="FF0000"/>
              </a:solidFill>
              <a:effectLst/>
              <a:uLnTx/>
              <a:uFillTx/>
              <a:latin typeface="Bebas Neue Bold" panose="020B0606020202050201" pitchFamily="34" charset="0"/>
              <a:ea typeface="+mn-ea"/>
              <a:cs typeface="+mn-cs"/>
            </a:endParaRPr>
          </a:p>
        </p:txBody>
      </p:sp>
      <p:sp>
        <p:nvSpPr>
          <p:cNvPr id="2" name="TextBox 1">
            <a:extLst>
              <a:ext uri="{FF2B5EF4-FFF2-40B4-BE49-F238E27FC236}">
                <a16:creationId xmlns:a16="http://schemas.microsoft.com/office/drawing/2014/main" id="{F2063EEA-DCC8-6B9F-1E0F-2F87D1B44621}"/>
              </a:ext>
            </a:extLst>
          </p:cNvPr>
          <p:cNvSpPr txBox="1"/>
          <p:nvPr/>
        </p:nvSpPr>
        <p:spPr>
          <a:xfrm>
            <a:off x="463242" y="1254294"/>
            <a:ext cx="9992362" cy="30476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Some of the starting </a:t>
            </a:r>
            <a:r>
              <a:rPr kumimoji="0" lang="en-US" sz="1050" b="0" i="0" u="none" strike="noStrike" kern="1200" cap="none" spc="0" normalizeH="0" baseline="0" noProof="0" dirty="0" err="1">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quaries</a:t>
            </a:r>
            <a: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 that</a:t>
            </a:r>
            <a:r>
              <a:rPr kumimoji="0" lang="en-US" sz="1050" b="0" i="0" u="none" strike="noStrike" kern="1200" cap="none" spc="0" normalizeH="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 we used while researching Marvel studios social media engagement</a:t>
            </a:r>
            <a: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a:t>
            </a:r>
          </a:p>
        </p:txBody>
      </p:sp>
      <p:pic>
        <p:nvPicPr>
          <p:cNvPr id="18" name="Picture 17">
            <a:extLst>
              <a:ext uri="{FF2B5EF4-FFF2-40B4-BE49-F238E27FC236}">
                <a16:creationId xmlns:a16="http://schemas.microsoft.com/office/drawing/2014/main" id="{21ED18CD-EF22-A778-7A46-991A506BD63A}"/>
              </a:ext>
            </a:extLst>
          </p:cNvPr>
          <p:cNvPicPr>
            <a:picLocks noChangeAspect="1"/>
          </p:cNvPicPr>
          <p:nvPr/>
        </p:nvPicPr>
        <p:blipFill>
          <a:blip r:embed="rId3"/>
          <a:stretch>
            <a:fillRect/>
          </a:stretch>
        </p:blipFill>
        <p:spPr>
          <a:xfrm>
            <a:off x="1030239" y="2756412"/>
            <a:ext cx="4874472" cy="1604257"/>
          </a:xfrm>
          <a:prstGeom prst="rect">
            <a:avLst/>
          </a:prstGeom>
        </p:spPr>
      </p:pic>
      <p:pic>
        <p:nvPicPr>
          <p:cNvPr id="4" name="Picture 3">
            <a:extLst>
              <a:ext uri="{FF2B5EF4-FFF2-40B4-BE49-F238E27FC236}">
                <a16:creationId xmlns:a16="http://schemas.microsoft.com/office/drawing/2014/main" id="{302C9A6A-4EF0-57E0-45ED-DFDF353CE6A6}"/>
              </a:ext>
            </a:extLst>
          </p:cNvPr>
          <p:cNvPicPr>
            <a:picLocks noChangeAspect="1"/>
          </p:cNvPicPr>
          <p:nvPr/>
        </p:nvPicPr>
        <p:blipFill>
          <a:blip r:embed="rId4"/>
          <a:stretch>
            <a:fillRect/>
          </a:stretch>
        </p:blipFill>
        <p:spPr>
          <a:xfrm>
            <a:off x="1030238" y="4440396"/>
            <a:ext cx="4874471" cy="2044536"/>
          </a:xfrm>
          <a:prstGeom prst="rect">
            <a:avLst/>
          </a:prstGeom>
        </p:spPr>
      </p:pic>
      <p:pic>
        <p:nvPicPr>
          <p:cNvPr id="7" name="Picture 6">
            <a:extLst>
              <a:ext uri="{FF2B5EF4-FFF2-40B4-BE49-F238E27FC236}">
                <a16:creationId xmlns:a16="http://schemas.microsoft.com/office/drawing/2014/main" id="{42F60AC5-7741-0720-4750-F26C1EC06209}"/>
              </a:ext>
            </a:extLst>
          </p:cNvPr>
          <p:cNvPicPr>
            <a:picLocks noChangeAspect="1"/>
          </p:cNvPicPr>
          <p:nvPr/>
        </p:nvPicPr>
        <p:blipFill rotWithShape="1">
          <a:blip r:embed="rId5"/>
          <a:srcRect t="10384" b="8871"/>
          <a:stretch/>
        </p:blipFill>
        <p:spPr>
          <a:xfrm>
            <a:off x="1030238" y="1770309"/>
            <a:ext cx="6704594" cy="852033"/>
          </a:xfrm>
          <a:prstGeom prst="rect">
            <a:avLst/>
          </a:prstGeom>
        </p:spPr>
      </p:pic>
      <p:graphicFrame>
        <p:nvGraphicFramePr>
          <p:cNvPr id="9" name="Chart 8">
            <a:extLst>
              <a:ext uri="{FF2B5EF4-FFF2-40B4-BE49-F238E27FC236}">
                <a16:creationId xmlns:a16="http://schemas.microsoft.com/office/drawing/2014/main" id="{973EE412-EF10-9679-8F93-7A05E23E50DD}"/>
              </a:ext>
            </a:extLst>
          </p:cNvPr>
          <p:cNvGraphicFramePr/>
          <p:nvPr>
            <p:extLst>
              <p:ext uri="{D42A27DB-BD31-4B8C-83A1-F6EECF244321}">
                <p14:modId xmlns:p14="http://schemas.microsoft.com/office/powerpoint/2010/main" val="1588081306"/>
              </p:ext>
            </p:extLst>
          </p:nvPr>
        </p:nvGraphicFramePr>
        <p:xfrm>
          <a:off x="6031772" y="2968887"/>
          <a:ext cx="3875744" cy="3093066"/>
        </p:xfrm>
        <a:graphic>
          <a:graphicData uri="http://schemas.openxmlformats.org/drawingml/2006/chart">
            <c:chart xmlns:c="http://schemas.openxmlformats.org/drawingml/2006/chart" xmlns:r="http://schemas.openxmlformats.org/officeDocument/2006/relationships" r:id="rId6"/>
          </a:graphicData>
        </a:graphic>
      </p:graphicFrame>
      <p:pic>
        <p:nvPicPr>
          <p:cNvPr id="11" name="Picture 10" descr="A close up of a toy&#10;&#10;Description automatically generated">
            <a:extLst>
              <a:ext uri="{FF2B5EF4-FFF2-40B4-BE49-F238E27FC236}">
                <a16:creationId xmlns:a16="http://schemas.microsoft.com/office/drawing/2014/main" id="{39711018-B610-3608-52E5-BCA52FA9ED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00052" y="1875818"/>
            <a:ext cx="967090" cy="1299527"/>
          </a:xfrm>
          <a:prstGeom prst="rect">
            <a:avLst/>
          </a:prstGeom>
        </p:spPr>
      </p:pic>
      <p:sp>
        <p:nvSpPr>
          <p:cNvPr id="3" name="TextBox 2">
            <a:extLst>
              <a:ext uri="{FF2B5EF4-FFF2-40B4-BE49-F238E27FC236}">
                <a16:creationId xmlns:a16="http://schemas.microsoft.com/office/drawing/2014/main" id="{27608FCB-D9FA-9388-6DAF-12E60B4A99E2}"/>
              </a:ext>
            </a:extLst>
          </p:cNvPr>
          <p:cNvSpPr txBox="1"/>
          <p:nvPr/>
        </p:nvSpPr>
        <p:spPr>
          <a:xfrm>
            <a:off x="6257337" y="6033530"/>
            <a:ext cx="5968931" cy="43883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he-IL" sz="800" b="0"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a:t>
            </a:r>
            <a:r>
              <a:rPr lang="en-US" sz="800" noProof="0" dirty="0">
                <a:solidFill>
                  <a:prstClr val="white"/>
                </a:solidFill>
                <a:latin typeface="Arial" panose="020B0604020202020204" pitchFamily="34" charset="0"/>
                <a:ea typeface="Open Sans" panose="020B0606030504020204" pitchFamily="34" charset="0"/>
                <a:cs typeface="Arial" panose="020B0604020202020204" pitchFamily="34" charset="0"/>
              </a:rPr>
              <a:t>This are the top 10 times, t</a:t>
            </a:r>
            <a:r>
              <a:rPr lang="en-US" sz="800" dirty="0">
                <a:solidFill>
                  <a:prstClr val="white"/>
                </a:solidFill>
                <a:latin typeface="Arial" panose="020B0604020202020204" pitchFamily="34" charset="0"/>
                <a:ea typeface="Open Sans" panose="020B0606030504020204" pitchFamily="34" charset="0"/>
                <a:cs typeface="Arial" panose="020B0604020202020204" pitchFamily="34" charset="0"/>
              </a:rPr>
              <a:t>here are other times not mentioned in this chart </a:t>
            </a:r>
            <a:br>
              <a:rPr lang="en-US" sz="800" dirty="0">
                <a:solidFill>
                  <a:prstClr val="white"/>
                </a:solidFill>
                <a:latin typeface="Arial" panose="020B0604020202020204" pitchFamily="34" charset="0"/>
                <a:ea typeface="Open Sans" panose="020B0606030504020204" pitchFamily="34" charset="0"/>
                <a:cs typeface="Arial" panose="020B0604020202020204" pitchFamily="34" charset="0"/>
              </a:rPr>
            </a:br>
            <a:r>
              <a:rPr lang="en-US" sz="800" dirty="0">
                <a:solidFill>
                  <a:prstClr val="white"/>
                </a:solidFill>
                <a:latin typeface="Arial" panose="020B0604020202020204" pitchFamily="34" charset="0"/>
                <a:ea typeface="Open Sans" panose="020B0606030504020204" pitchFamily="34" charset="0"/>
                <a:cs typeface="Arial" panose="020B0604020202020204" pitchFamily="34" charset="0"/>
              </a:rPr>
              <a:t>that total in less then 55% precent of the data</a:t>
            </a:r>
            <a:endParaRPr kumimoji="0" lang="en-US" sz="800" b="0"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64817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1.25E-6 4.81481E-6 L 0.54974 4.81481E-6 " pathEditMode="relative" rAng="0" ptsTypes="AA">
                                      <p:cBhvr>
                                        <p:cTn id="6" dur="1000" fill="hold"/>
                                        <p:tgtEl>
                                          <p:spTgt spid="5"/>
                                        </p:tgtEl>
                                        <p:attrNameLst>
                                          <p:attrName>ppt_x</p:attrName>
                                          <p:attrName>ppt_y</p:attrName>
                                        </p:attrNameLst>
                                      </p:cBhvr>
                                      <p:rCtr x="27487" y="0"/>
                                    </p:animMotion>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1000"/>
                                        <p:tgtEl>
                                          <p:spTgt spid="8"/>
                                        </p:tgtEl>
                                      </p:cBhvr>
                                    </p:animEffect>
                                  </p:childTnLst>
                                </p:cTn>
                              </p:par>
                            </p:childTnLst>
                          </p:cTn>
                        </p:par>
                        <p:par>
                          <p:cTn id="10" fill="hold">
                            <p:stCondLst>
                              <p:cond delay="1000"/>
                            </p:stCondLst>
                            <p:childTnLst>
                              <p:par>
                                <p:cTn id="11" presetID="18" presetClass="entr" presetSubtype="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strips(downRight)">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par>
                                <p:cTn id="19" presetID="22" presetClass="entr" presetSubtype="1"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up)">
                                      <p:cBhvr>
                                        <p:cTn id="21" dur="500"/>
                                        <p:tgtEl>
                                          <p:spTgt spid="18"/>
                                        </p:tgtEl>
                                      </p:cBhvr>
                                    </p:animEffect>
                                  </p:childTnLst>
                                </p:cTn>
                              </p:par>
                              <p:par>
                                <p:cTn id="22" presetID="22" presetClass="entr" presetSubtype="1"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up)">
                                      <p:cBhvr>
                                        <p:cTn id="24" dur="500"/>
                                        <p:tgtEl>
                                          <p:spTgt spid="4"/>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par>
                                <p:cTn id="28" presetID="42"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childTnLst>
                          </p:cTn>
                        </p:par>
                        <p:par>
                          <p:cTn id="33" fill="hold">
                            <p:stCondLst>
                              <p:cond delay="1000"/>
                            </p:stCondLst>
                            <p:childTnLst>
                              <p:par>
                                <p:cTn id="34" presetID="18" presetClass="entr" presetSubtype="6"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strips(downRight)">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2" grpId="0"/>
      <p:bldGraphic spid="9" grpId="0">
        <p:bldAsOne/>
      </p:bldGraphic>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9A0000"/>
            </a:gs>
            <a:gs pos="100000">
              <a:schemeClr val="tx1">
                <a:lumMod val="95000"/>
                <a:lumOff val="5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20" name="Picture 19" descr="A picture containing outdoor object, nature, night sky&#10;&#10;Description automatically generated">
            <a:extLst>
              <a:ext uri="{FF2B5EF4-FFF2-40B4-BE49-F238E27FC236}">
                <a16:creationId xmlns:a16="http://schemas.microsoft.com/office/drawing/2014/main" id="{CC32BF57-87D0-8CE3-7E1E-7D01162849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7" name="TextBox 26">
            <a:extLst>
              <a:ext uri="{FF2B5EF4-FFF2-40B4-BE49-F238E27FC236}">
                <a16:creationId xmlns:a16="http://schemas.microsoft.com/office/drawing/2014/main" id="{85CBB12C-621F-6DBD-BD8F-F491904A9E48}"/>
              </a:ext>
            </a:extLst>
          </p:cNvPr>
          <p:cNvSpPr txBox="1"/>
          <p:nvPr/>
        </p:nvSpPr>
        <p:spPr>
          <a:xfrm>
            <a:off x="5150869" y="746036"/>
            <a:ext cx="1890261" cy="769441"/>
          </a:xfrm>
          <a:prstGeom prst="rect">
            <a:avLst/>
          </a:prstGeom>
          <a:noFill/>
        </p:spPr>
        <p:txBody>
          <a:bodyPr wrap="none" rtlCol="0">
            <a:spAutoFit/>
          </a:bodyPr>
          <a:lstStyle/>
          <a:p>
            <a:pPr algn="ctr"/>
            <a:r>
              <a:rPr lang="en-IN" sz="4400" dirty="0">
                <a:solidFill>
                  <a:srgbClr val="FF0000"/>
                </a:solidFill>
                <a:latin typeface="Bebas Neue Bold" panose="020B0606020202050201" pitchFamily="34" charset="0"/>
              </a:rPr>
              <a:t>OUR TEAM</a:t>
            </a:r>
          </a:p>
        </p:txBody>
      </p:sp>
      <p:sp>
        <p:nvSpPr>
          <p:cNvPr id="28" name="Rectangle 27">
            <a:extLst>
              <a:ext uri="{FF2B5EF4-FFF2-40B4-BE49-F238E27FC236}">
                <a16:creationId xmlns:a16="http://schemas.microsoft.com/office/drawing/2014/main" id="{193C61DF-9A48-FA76-F699-93F4541C71E6}"/>
              </a:ext>
            </a:extLst>
          </p:cNvPr>
          <p:cNvSpPr/>
          <p:nvPr/>
        </p:nvSpPr>
        <p:spPr>
          <a:xfrm>
            <a:off x="2055869" y="2575546"/>
            <a:ext cx="1539433" cy="153943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E52A74E9-8A42-985C-3A8C-FF15D7E5CA7B}"/>
              </a:ext>
            </a:extLst>
          </p:cNvPr>
          <p:cNvSpPr/>
          <p:nvPr/>
        </p:nvSpPr>
        <p:spPr>
          <a:xfrm>
            <a:off x="5241655" y="2575546"/>
            <a:ext cx="1539433" cy="153943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5A153791-9F3C-13E7-21C0-441950C6F859}"/>
              </a:ext>
            </a:extLst>
          </p:cNvPr>
          <p:cNvSpPr/>
          <p:nvPr/>
        </p:nvSpPr>
        <p:spPr>
          <a:xfrm>
            <a:off x="8382370" y="2575546"/>
            <a:ext cx="1539433" cy="153943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F424E5E1-D7A9-27CE-FF99-8A2A75FAAF21}"/>
              </a:ext>
            </a:extLst>
          </p:cNvPr>
          <p:cNvGrpSpPr/>
          <p:nvPr/>
        </p:nvGrpSpPr>
        <p:grpSpPr>
          <a:xfrm>
            <a:off x="5085782" y="2418756"/>
            <a:ext cx="1851179" cy="1853013"/>
            <a:chOff x="3862819" y="1816693"/>
            <a:chExt cx="1851179" cy="1853013"/>
          </a:xfrm>
        </p:grpSpPr>
        <p:sp>
          <p:nvSpPr>
            <p:cNvPr id="48" name="Rectangle 47">
              <a:extLst>
                <a:ext uri="{FF2B5EF4-FFF2-40B4-BE49-F238E27FC236}">
                  <a16:creationId xmlns:a16="http://schemas.microsoft.com/office/drawing/2014/main" id="{F36215EB-B553-EB1F-9C76-BD6728BF3288}"/>
                </a:ext>
              </a:extLst>
            </p:cNvPr>
            <p:cNvSpPr/>
            <p:nvPr/>
          </p:nvSpPr>
          <p:spPr>
            <a:xfrm>
              <a:off x="3896787" y="1851949"/>
              <a:ext cx="1782501" cy="1782501"/>
            </a:xfrm>
            <a:prstGeom prst="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Freeform: Shape 51">
              <a:extLst>
                <a:ext uri="{FF2B5EF4-FFF2-40B4-BE49-F238E27FC236}">
                  <a16:creationId xmlns:a16="http://schemas.microsoft.com/office/drawing/2014/main" id="{143C72E6-9B02-7734-07DC-3348FE7642D2}"/>
                </a:ext>
              </a:extLst>
            </p:cNvPr>
            <p:cNvSpPr/>
            <p:nvPr/>
          </p:nvSpPr>
          <p:spPr>
            <a:xfrm>
              <a:off x="5276365" y="1816693"/>
              <a:ext cx="437633" cy="402196"/>
            </a:xfrm>
            <a:custGeom>
              <a:avLst/>
              <a:gdLst>
                <a:gd name="connsiteX0" fmla="*/ 0 w 437633"/>
                <a:gd name="connsiteY0" fmla="*/ 0 h 402196"/>
                <a:gd name="connsiteX1" fmla="*/ 370281 w 437633"/>
                <a:gd name="connsiteY1" fmla="*/ 0 h 402196"/>
                <a:gd name="connsiteX2" fmla="*/ 402196 w 437633"/>
                <a:gd name="connsiteY2" fmla="*/ 0 h 402196"/>
                <a:gd name="connsiteX3" fmla="*/ 437633 w 437633"/>
                <a:gd name="connsiteY3" fmla="*/ 0 h 402196"/>
                <a:gd name="connsiteX4" fmla="*/ 437633 w 437633"/>
                <a:gd name="connsiteY4" fmla="*/ 402196 h 402196"/>
                <a:gd name="connsiteX5" fmla="*/ 370281 w 437633"/>
                <a:gd name="connsiteY5" fmla="*/ 402196 h 402196"/>
                <a:gd name="connsiteX6" fmla="*/ 370281 w 437633"/>
                <a:gd name="connsiteY6" fmla="*/ 67352 h 402196"/>
                <a:gd name="connsiteX7" fmla="*/ 0 w 437633"/>
                <a:gd name="connsiteY7" fmla="*/ 67352 h 4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633" h="402196">
                  <a:moveTo>
                    <a:pt x="0" y="0"/>
                  </a:moveTo>
                  <a:lnTo>
                    <a:pt x="370281" y="0"/>
                  </a:lnTo>
                  <a:lnTo>
                    <a:pt x="402196" y="0"/>
                  </a:lnTo>
                  <a:lnTo>
                    <a:pt x="437633" y="0"/>
                  </a:lnTo>
                  <a:lnTo>
                    <a:pt x="437633" y="402196"/>
                  </a:lnTo>
                  <a:lnTo>
                    <a:pt x="370281" y="402196"/>
                  </a:lnTo>
                  <a:lnTo>
                    <a:pt x="370281" y="67352"/>
                  </a:lnTo>
                  <a:lnTo>
                    <a:pt x="0" y="67352"/>
                  </a:lnTo>
                  <a:close/>
                </a:path>
              </a:pathLst>
            </a:custGeom>
            <a:solidFill>
              <a:srgbClr val="25C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3" name="Freeform: Shape 52">
              <a:extLst>
                <a:ext uri="{FF2B5EF4-FFF2-40B4-BE49-F238E27FC236}">
                  <a16:creationId xmlns:a16="http://schemas.microsoft.com/office/drawing/2014/main" id="{87B20427-45BD-140A-31C9-7306ED597C47}"/>
                </a:ext>
              </a:extLst>
            </p:cNvPr>
            <p:cNvSpPr/>
            <p:nvPr/>
          </p:nvSpPr>
          <p:spPr>
            <a:xfrm flipH="1">
              <a:off x="3862819" y="1816693"/>
              <a:ext cx="437633" cy="402196"/>
            </a:xfrm>
            <a:custGeom>
              <a:avLst/>
              <a:gdLst>
                <a:gd name="connsiteX0" fmla="*/ 0 w 437633"/>
                <a:gd name="connsiteY0" fmla="*/ 0 h 402196"/>
                <a:gd name="connsiteX1" fmla="*/ 370281 w 437633"/>
                <a:gd name="connsiteY1" fmla="*/ 0 h 402196"/>
                <a:gd name="connsiteX2" fmla="*/ 402196 w 437633"/>
                <a:gd name="connsiteY2" fmla="*/ 0 h 402196"/>
                <a:gd name="connsiteX3" fmla="*/ 437633 w 437633"/>
                <a:gd name="connsiteY3" fmla="*/ 0 h 402196"/>
                <a:gd name="connsiteX4" fmla="*/ 437633 w 437633"/>
                <a:gd name="connsiteY4" fmla="*/ 402196 h 402196"/>
                <a:gd name="connsiteX5" fmla="*/ 370281 w 437633"/>
                <a:gd name="connsiteY5" fmla="*/ 402196 h 402196"/>
                <a:gd name="connsiteX6" fmla="*/ 370281 w 437633"/>
                <a:gd name="connsiteY6" fmla="*/ 67352 h 402196"/>
                <a:gd name="connsiteX7" fmla="*/ 0 w 437633"/>
                <a:gd name="connsiteY7" fmla="*/ 67352 h 4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633" h="402196">
                  <a:moveTo>
                    <a:pt x="0" y="0"/>
                  </a:moveTo>
                  <a:lnTo>
                    <a:pt x="370281" y="0"/>
                  </a:lnTo>
                  <a:lnTo>
                    <a:pt x="402196" y="0"/>
                  </a:lnTo>
                  <a:lnTo>
                    <a:pt x="437633" y="0"/>
                  </a:lnTo>
                  <a:lnTo>
                    <a:pt x="437633" y="402196"/>
                  </a:lnTo>
                  <a:lnTo>
                    <a:pt x="370281" y="402196"/>
                  </a:lnTo>
                  <a:lnTo>
                    <a:pt x="370281" y="67352"/>
                  </a:lnTo>
                  <a:lnTo>
                    <a:pt x="0" y="67352"/>
                  </a:lnTo>
                  <a:close/>
                </a:path>
              </a:pathLst>
            </a:custGeom>
            <a:solidFill>
              <a:srgbClr val="25C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4" name="Freeform: Shape 53">
              <a:extLst>
                <a:ext uri="{FF2B5EF4-FFF2-40B4-BE49-F238E27FC236}">
                  <a16:creationId xmlns:a16="http://schemas.microsoft.com/office/drawing/2014/main" id="{26CDA444-46FF-D6B4-E2EB-C0BA493C7128}"/>
                </a:ext>
              </a:extLst>
            </p:cNvPr>
            <p:cNvSpPr/>
            <p:nvPr/>
          </p:nvSpPr>
          <p:spPr>
            <a:xfrm flipV="1">
              <a:off x="5276365" y="3267510"/>
              <a:ext cx="437633" cy="402196"/>
            </a:xfrm>
            <a:custGeom>
              <a:avLst/>
              <a:gdLst>
                <a:gd name="connsiteX0" fmla="*/ 0 w 437633"/>
                <a:gd name="connsiteY0" fmla="*/ 0 h 402196"/>
                <a:gd name="connsiteX1" fmla="*/ 370281 w 437633"/>
                <a:gd name="connsiteY1" fmla="*/ 0 h 402196"/>
                <a:gd name="connsiteX2" fmla="*/ 402196 w 437633"/>
                <a:gd name="connsiteY2" fmla="*/ 0 h 402196"/>
                <a:gd name="connsiteX3" fmla="*/ 437633 w 437633"/>
                <a:gd name="connsiteY3" fmla="*/ 0 h 402196"/>
                <a:gd name="connsiteX4" fmla="*/ 437633 w 437633"/>
                <a:gd name="connsiteY4" fmla="*/ 402196 h 402196"/>
                <a:gd name="connsiteX5" fmla="*/ 370281 w 437633"/>
                <a:gd name="connsiteY5" fmla="*/ 402196 h 402196"/>
                <a:gd name="connsiteX6" fmla="*/ 370281 w 437633"/>
                <a:gd name="connsiteY6" fmla="*/ 67352 h 402196"/>
                <a:gd name="connsiteX7" fmla="*/ 0 w 437633"/>
                <a:gd name="connsiteY7" fmla="*/ 67352 h 4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633" h="402196">
                  <a:moveTo>
                    <a:pt x="0" y="0"/>
                  </a:moveTo>
                  <a:lnTo>
                    <a:pt x="370281" y="0"/>
                  </a:lnTo>
                  <a:lnTo>
                    <a:pt x="402196" y="0"/>
                  </a:lnTo>
                  <a:lnTo>
                    <a:pt x="437633" y="0"/>
                  </a:lnTo>
                  <a:lnTo>
                    <a:pt x="437633" y="402196"/>
                  </a:lnTo>
                  <a:lnTo>
                    <a:pt x="370281" y="402196"/>
                  </a:lnTo>
                  <a:lnTo>
                    <a:pt x="370281" y="67352"/>
                  </a:lnTo>
                  <a:lnTo>
                    <a:pt x="0" y="67352"/>
                  </a:lnTo>
                  <a:close/>
                </a:path>
              </a:pathLst>
            </a:custGeom>
            <a:solidFill>
              <a:srgbClr val="25C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5" name="Freeform: Shape 54">
              <a:extLst>
                <a:ext uri="{FF2B5EF4-FFF2-40B4-BE49-F238E27FC236}">
                  <a16:creationId xmlns:a16="http://schemas.microsoft.com/office/drawing/2014/main" id="{0B0D4678-7737-66C6-10E6-80C6FE78B463}"/>
                </a:ext>
              </a:extLst>
            </p:cNvPr>
            <p:cNvSpPr/>
            <p:nvPr/>
          </p:nvSpPr>
          <p:spPr>
            <a:xfrm flipH="1" flipV="1">
              <a:off x="3862819" y="3267510"/>
              <a:ext cx="437633" cy="402196"/>
            </a:xfrm>
            <a:custGeom>
              <a:avLst/>
              <a:gdLst>
                <a:gd name="connsiteX0" fmla="*/ 0 w 437633"/>
                <a:gd name="connsiteY0" fmla="*/ 0 h 402196"/>
                <a:gd name="connsiteX1" fmla="*/ 370281 w 437633"/>
                <a:gd name="connsiteY1" fmla="*/ 0 h 402196"/>
                <a:gd name="connsiteX2" fmla="*/ 402196 w 437633"/>
                <a:gd name="connsiteY2" fmla="*/ 0 h 402196"/>
                <a:gd name="connsiteX3" fmla="*/ 437633 w 437633"/>
                <a:gd name="connsiteY3" fmla="*/ 0 h 402196"/>
                <a:gd name="connsiteX4" fmla="*/ 437633 w 437633"/>
                <a:gd name="connsiteY4" fmla="*/ 402196 h 402196"/>
                <a:gd name="connsiteX5" fmla="*/ 370281 w 437633"/>
                <a:gd name="connsiteY5" fmla="*/ 402196 h 402196"/>
                <a:gd name="connsiteX6" fmla="*/ 370281 w 437633"/>
                <a:gd name="connsiteY6" fmla="*/ 67352 h 402196"/>
                <a:gd name="connsiteX7" fmla="*/ 0 w 437633"/>
                <a:gd name="connsiteY7" fmla="*/ 67352 h 4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633" h="402196">
                  <a:moveTo>
                    <a:pt x="0" y="0"/>
                  </a:moveTo>
                  <a:lnTo>
                    <a:pt x="370281" y="0"/>
                  </a:lnTo>
                  <a:lnTo>
                    <a:pt x="402196" y="0"/>
                  </a:lnTo>
                  <a:lnTo>
                    <a:pt x="437633" y="0"/>
                  </a:lnTo>
                  <a:lnTo>
                    <a:pt x="437633" y="402196"/>
                  </a:lnTo>
                  <a:lnTo>
                    <a:pt x="370281" y="402196"/>
                  </a:lnTo>
                  <a:lnTo>
                    <a:pt x="370281" y="67352"/>
                  </a:lnTo>
                  <a:lnTo>
                    <a:pt x="0" y="67352"/>
                  </a:lnTo>
                  <a:close/>
                </a:path>
              </a:pathLst>
            </a:custGeom>
            <a:solidFill>
              <a:srgbClr val="25C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grpSp>
        <p:nvGrpSpPr>
          <p:cNvPr id="57" name="Group 56">
            <a:extLst>
              <a:ext uri="{FF2B5EF4-FFF2-40B4-BE49-F238E27FC236}">
                <a16:creationId xmlns:a16="http://schemas.microsoft.com/office/drawing/2014/main" id="{9EA2EE45-0173-C912-7496-30FB1562469E}"/>
              </a:ext>
            </a:extLst>
          </p:cNvPr>
          <p:cNvGrpSpPr/>
          <p:nvPr/>
        </p:nvGrpSpPr>
        <p:grpSpPr>
          <a:xfrm>
            <a:off x="1899996" y="2418756"/>
            <a:ext cx="1851179" cy="1853013"/>
            <a:chOff x="3862819" y="1816693"/>
            <a:chExt cx="1851179" cy="1853013"/>
          </a:xfrm>
        </p:grpSpPr>
        <p:sp>
          <p:nvSpPr>
            <p:cNvPr id="58" name="Rectangle 57">
              <a:extLst>
                <a:ext uri="{FF2B5EF4-FFF2-40B4-BE49-F238E27FC236}">
                  <a16:creationId xmlns:a16="http://schemas.microsoft.com/office/drawing/2014/main" id="{47476AFD-867B-9226-A16D-82F2AE9088A9}"/>
                </a:ext>
              </a:extLst>
            </p:cNvPr>
            <p:cNvSpPr/>
            <p:nvPr/>
          </p:nvSpPr>
          <p:spPr>
            <a:xfrm>
              <a:off x="3896787" y="1851949"/>
              <a:ext cx="1782501" cy="1782501"/>
            </a:xfrm>
            <a:prstGeom prst="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Freeform: Shape 58">
              <a:extLst>
                <a:ext uri="{FF2B5EF4-FFF2-40B4-BE49-F238E27FC236}">
                  <a16:creationId xmlns:a16="http://schemas.microsoft.com/office/drawing/2014/main" id="{CA951E0D-C9D7-0758-F886-CC63862AFFDB}"/>
                </a:ext>
              </a:extLst>
            </p:cNvPr>
            <p:cNvSpPr/>
            <p:nvPr/>
          </p:nvSpPr>
          <p:spPr>
            <a:xfrm>
              <a:off x="5276365" y="1816693"/>
              <a:ext cx="437633" cy="402196"/>
            </a:xfrm>
            <a:custGeom>
              <a:avLst/>
              <a:gdLst>
                <a:gd name="connsiteX0" fmla="*/ 0 w 437633"/>
                <a:gd name="connsiteY0" fmla="*/ 0 h 402196"/>
                <a:gd name="connsiteX1" fmla="*/ 370281 w 437633"/>
                <a:gd name="connsiteY1" fmla="*/ 0 h 402196"/>
                <a:gd name="connsiteX2" fmla="*/ 402196 w 437633"/>
                <a:gd name="connsiteY2" fmla="*/ 0 h 402196"/>
                <a:gd name="connsiteX3" fmla="*/ 437633 w 437633"/>
                <a:gd name="connsiteY3" fmla="*/ 0 h 402196"/>
                <a:gd name="connsiteX4" fmla="*/ 437633 w 437633"/>
                <a:gd name="connsiteY4" fmla="*/ 402196 h 402196"/>
                <a:gd name="connsiteX5" fmla="*/ 370281 w 437633"/>
                <a:gd name="connsiteY5" fmla="*/ 402196 h 402196"/>
                <a:gd name="connsiteX6" fmla="*/ 370281 w 437633"/>
                <a:gd name="connsiteY6" fmla="*/ 67352 h 402196"/>
                <a:gd name="connsiteX7" fmla="*/ 0 w 437633"/>
                <a:gd name="connsiteY7" fmla="*/ 67352 h 4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633" h="402196">
                  <a:moveTo>
                    <a:pt x="0" y="0"/>
                  </a:moveTo>
                  <a:lnTo>
                    <a:pt x="370281" y="0"/>
                  </a:lnTo>
                  <a:lnTo>
                    <a:pt x="402196" y="0"/>
                  </a:lnTo>
                  <a:lnTo>
                    <a:pt x="437633" y="0"/>
                  </a:lnTo>
                  <a:lnTo>
                    <a:pt x="437633" y="402196"/>
                  </a:lnTo>
                  <a:lnTo>
                    <a:pt x="370281" y="402196"/>
                  </a:lnTo>
                  <a:lnTo>
                    <a:pt x="370281" y="67352"/>
                  </a:lnTo>
                  <a:lnTo>
                    <a:pt x="0" y="67352"/>
                  </a:lnTo>
                  <a:close/>
                </a:path>
              </a:pathLst>
            </a:custGeom>
            <a:solidFill>
              <a:srgbClr val="25C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0" name="Freeform: Shape 59">
              <a:extLst>
                <a:ext uri="{FF2B5EF4-FFF2-40B4-BE49-F238E27FC236}">
                  <a16:creationId xmlns:a16="http://schemas.microsoft.com/office/drawing/2014/main" id="{1A7A6584-995D-5C97-5439-685413A3CD65}"/>
                </a:ext>
              </a:extLst>
            </p:cNvPr>
            <p:cNvSpPr/>
            <p:nvPr/>
          </p:nvSpPr>
          <p:spPr>
            <a:xfrm flipH="1">
              <a:off x="3862819" y="1816693"/>
              <a:ext cx="437633" cy="402196"/>
            </a:xfrm>
            <a:custGeom>
              <a:avLst/>
              <a:gdLst>
                <a:gd name="connsiteX0" fmla="*/ 0 w 437633"/>
                <a:gd name="connsiteY0" fmla="*/ 0 h 402196"/>
                <a:gd name="connsiteX1" fmla="*/ 370281 w 437633"/>
                <a:gd name="connsiteY1" fmla="*/ 0 h 402196"/>
                <a:gd name="connsiteX2" fmla="*/ 402196 w 437633"/>
                <a:gd name="connsiteY2" fmla="*/ 0 h 402196"/>
                <a:gd name="connsiteX3" fmla="*/ 437633 w 437633"/>
                <a:gd name="connsiteY3" fmla="*/ 0 h 402196"/>
                <a:gd name="connsiteX4" fmla="*/ 437633 w 437633"/>
                <a:gd name="connsiteY4" fmla="*/ 402196 h 402196"/>
                <a:gd name="connsiteX5" fmla="*/ 370281 w 437633"/>
                <a:gd name="connsiteY5" fmla="*/ 402196 h 402196"/>
                <a:gd name="connsiteX6" fmla="*/ 370281 w 437633"/>
                <a:gd name="connsiteY6" fmla="*/ 67352 h 402196"/>
                <a:gd name="connsiteX7" fmla="*/ 0 w 437633"/>
                <a:gd name="connsiteY7" fmla="*/ 67352 h 4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633" h="402196">
                  <a:moveTo>
                    <a:pt x="0" y="0"/>
                  </a:moveTo>
                  <a:lnTo>
                    <a:pt x="370281" y="0"/>
                  </a:lnTo>
                  <a:lnTo>
                    <a:pt x="402196" y="0"/>
                  </a:lnTo>
                  <a:lnTo>
                    <a:pt x="437633" y="0"/>
                  </a:lnTo>
                  <a:lnTo>
                    <a:pt x="437633" y="402196"/>
                  </a:lnTo>
                  <a:lnTo>
                    <a:pt x="370281" y="402196"/>
                  </a:lnTo>
                  <a:lnTo>
                    <a:pt x="370281" y="67352"/>
                  </a:lnTo>
                  <a:lnTo>
                    <a:pt x="0" y="67352"/>
                  </a:lnTo>
                  <a:close/>
                </a:path>
              </a:pathLst>
            </a:custGeom>
            <a:solidFill>
              <a:srgbClr val="25C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1" name="Freeform: Shape 60">
              <a:extLst>
                <a:ext uri="{FF2B5EF4-FFF2-40B4-BE49-F238E27FC236}">
                  <a16:creationId xmlns:a16="http://schemas.microsoft.com/office/drawing/2014/main" id="{B9EF4281-70E4-7A02-B15A-8F67DD92C845}"/>
                </a:ext>
              </a:extLst>
            </p:cNvPr>
            <p:cNvSpPr/>
            <p:nvPr/>
          </p:nvSpPr>
          <p:spPr>
            <a:xfrm flipV="1">
              <a:off x="5276365" y="3267510"/>
              <a:ext cx="437633" cy="402196"/>
            </a:xfrm>
            <a:custGeom>
              <a:avLst/>
              <a:gdLst>
                <a:gd name="connsiteX0" fmla="*/ 0 w 437633"/>
                <a:gd name="connsiteY0" fmla="*/ 0 h 402196"/>
                <a:gd name="connsiteX1" fmla="*/ 370281 w 437633"/>
                <a:gd name="connsiteY1" fmla="*/ 0 h 402196"/>
                <a:gd name="connsiteX2" fmla="*/ 402196 w 437633"/>
                <a:gd name="connsiteY2" fmla="*/ 0 h 402196"/>
                <a:gd name="connsiteX3" fmla="*/ 437633 w 437633"/>
                <a:gd name="connsiteY3" fmla="*/ 0 h 402196"/>
                <a:gd name="connsiteX4" fmla="*/ 437633 w 437633"/>
                <a:gd name="connsiteY4" fmla="*/ 402196 h 402196"/>
                <a:gd name="connsiteX5" fmla="*/ 370281 w 437633"/>
                <a:gd name="connsiteY5" fmla="*/ 402196 h 402196"/>
                <a:gd name="connsiteX6" fmla="*/ 370281 w 437633"/>
                <a:gd name="connsiteY6" fmla="*/ 67352 h 402196"/>
                <a:gd name="connsiteX7" fmla="*/ 0 w 437633"/>
                <a:gd name="connsiteY7" fmla="*/ 67352 h 4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633" h="402196">
                  <a:moveTo>
                    <a:pt x="0" y="0"/>
                  </a:moveTo>
                  <a:lnTo>
                    <a:pt x="370281" y="0"/>
                  </a:lnTo>
                  <a:lnTo>
                    <a:pt x="402196" y="0"/>
                  </a:lnTo>
                  <a:lnTo>
                    <a:pt x="437633" y="0"/>
                  </a:lnTo>
                  <a:lnTo>
                    <a:pt x="437633" y="402196"/>
                  </a:lnTo>
                  <a:lnTo>
                    <a:pt x="370281" y="402196"/>
                  </a:lnTo>
                  <a:lnTo>
                    <a:pt x="370281" y="67352"/>
                  </a:lnTo>
                  <a:lnTo>
                    <a:pt x="0" y="67352"/>
                  </a:lnTo>
                  <a:close/>
                </a:path>
              </a:pathLst>
            </a:custGeom>
            <a:solidFill>
              <a:srgbClr val="25C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2" name="Freeform: Shape 61">
              <a:extLst>
                <a:ext uri="{FF2B5EF4-FFF2-40B4-BE49-F238E27FC236}">
                  <a16:creationId xmlns:a16="http://schemas.microsoft.com/office/drawing/2014/main" id="{3932B13F-CF9F-75F2-1A79-EB74E5B984FB}"/>
                </a:ext>
              </a:extLst>
            </p:cNvPr>
            <p:cNvSpPr/>
            <p:nvPr/>
          </p:nvSpPr>
          <p:spPr>
            <a:xfrm flipH="1" flipV="1">
              <a:off x="3862819" y="3267510"/>
              <a:ext cx="437633" cy="402196"/>
            </a:xfrm>
            <a:custGeom>
              <a:avLst/>
              <a:gdLst>
                <a:gd name="connsiteX0" fmla="*/ 0 w 437633"/>
                <a:gd name="connsiteY0" fmla="*/ 0 h 402196"/>
                <a:gd name="connsiteX1" fmla="*/ 370281 w 437633"/>
                <a:gd name="connsiteY1" fmla="*/ 0 h 402196"/>
                <a:gd name="connsiteX2" fmla="*/ 402196 w 437633"/>
                <a:gd name="connsiteY2" fmla="*/ 0 h 402196"/>
                <a:gd name="connsiteX3" fmla="*/ 437633 w 437633"/>
                <a:gd name="connsiteY3" fmla="*/ 0 h 402196"/>
                <a:gd name="connsiteX4" fmla="*/ 437633 w 437633"/>
                <a:gd name="connsiteY4" fmla="*/ 402196 h 402196"/>
                <a:gd name="connsiteX5" fmla="*/ 370281 w 437633"/>
                <a:gd name="connsiteY5" fmla="*/ 402196 h 402196"/>
                <a:gd name="connsiteX6" fmla="*/ 370281 w 437633"/>
                <a:gd name="connsiteY6" fmla="*/ 67352 h 402196"/>
                <a:gd name="connsiteX7" fmla="*/ 0 w 437633"/>
                <a:gd name="connsiteY7" fmla="*/ 67352 h 4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633" h="402196">
                  <a:moveTo>
                    <a:pt x="0" y="0"/>
                  </a:moveTo>
                  <a:lnTo>
                    <a:pt x="370281" y="0"/>
                  </a:lnTo>
                  <a:lnTo>
                    <a:pt x="402196" y="0"/>
                  </a:lnTo>
                  <a:lnTo>
                    <a:pt x="437633" y="0"/>
                  </a:lnTo>
                  <a:lnTo>
                    <a:pt x="437633" y="402196"/>
                  </a:lnTo>
                  <a:lnTo>
                    <a:pt x="370281" y="402196"/>
                  </a:lnTo>
                  <a:lnTo>
                    <a:pt x="370281" y="67352"/>
                  </a:lnTo>
                  <a:lnTo>
                    <a:pt x="0" y="67352"/>
                  </a:lnTo>
                  <a:close/>
                </a:path>
              </a:pathLst>
            </a:custGeom>
            <a:solidFill>
              <a:srgbClr val="25C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grpSp>
        <p:nvGrpSpPr>
          <p:cNvPr id="63" name="Group 62">
            <a:extLst>
              <a:ext uri="{FF2B5EF4-FFF2-40B4-BE49-F238E27FC236}">
                <a16:creationId xmlns:a16="http://schemas.microsoft.com/office/drawing/2014/main" id="{BF7E73CF-D56C-90A1-AB08-B50B016393D7}"/>
              </a:ext>
            </a:extLst>
          </p:cNvPr>
          <p:cNvGrpSpPr/>
          <p:nvPr/>
        </p:nvGrpSpPr>
        <p:grpSpPr>
          <a:xfrm>
            <a:off x="8226497" y="2418756"/>
            <a:ext cx="1851179" cy="1853013"/>
            <a:chOff x="3862819" y="1816693"/>
            <a:chExt cx="1851179" cy="1853013"/>
          </a:xfrm>
        </p:grpSpPr>
        <p:sp>
          <p:nvSpPr>
            <p:cNvPr id="64" name="Rectangle 63">
              <a:extLst>
                <a:ext uri="{FF2B5EF4-FFF2-40B4-BE49-F238E27FC236}">
                  <a16:creationId xmlns:a16="http://schemas.microsoft.com/office/drawing/2014/main" id="{0076139B-CE0B-3EB6-62EE-1C941239C12A}"/>
                </a:ext>
              </a:extLst>
            </p:cNvPr>
            <p:cNvSpPr/>
            <p:nvPr/>
          </p:nvSpPr>
          <p:spPr>
            <a:xfrm>
              <a:off x="3896787" y="1851949"/>
              <a:ext cx="1782501" cy="1782501"/>
            </a:xfrm>
            <a:prstGeom prst="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Freeform: Shape 64">
              <a:extLst>
                <a:ext uri="{FF2B5EF4-FFF2-40B4-BE49-F238E27FC236}">
                  <a16:creationId xmlns:a16="http://schemas.microsoft.com/office/drawing/2014/main" id="{FA3A4463-3953-4E41-F884-4625AE381450}"/>
                </a:ext>
              </a:extLst>
            </p:cNvPr>
            <p:cNvSpPr/>
            <p:nvPr/>
          </p:nvSpPr>
          <p:spPr>
            <a:xfrm>
              <a:off x="5276365" y="1816693"/>
              <a:ext cx="437633" cy="402196"/>
            </a:xfrm>
            <a:custGeom>
              <a:avLst/>
              <a:gdLst>
                <a:gd name="connsiteX0" fmla="*/ 0 w 437633"/>
                <a:gd name="connsiteY0" fmla="*/ 0 h 402196"/>
                <a:gd name="connsiteX1" fmla="*/ 370281 w 437633"/>
                <a:gd name="connsiteY1" fmla="*/ 0 h 402196"/>
                <a:gd name="connsiteX2" fmla="*/ 402196 w 437633"/>
                <a:gd name="connsiteY2" fmla="*/ 0 h 402196"/>
                <a:gd name="connsiteX3" fmla="*/ 437633 w 437633"/>
                <a:gd name="connsiteY3" fmla="*/ 0 h 402196"/>
                <a:gd name="connsiteX4" fmla="*/ 437633 w 437633"/>
                <a:gd name="connsiteY4" fmla="*/ 402196 h 402196"/>
                <a:gd name="connsiteX5" fmla="*/ 370281 w 437633"/>
                <a:gd name="connsiteY5" fmla="*/ 402196 h 402196"/>
                <a:gd name="connsiteX6" fmla="*/ 370281 w 437633"/>
                <a:gd name="connsiteY6" fmla="*/ 67352 h 402196"/>
                <a:gd name="connsiteX7" fmla="*/ 0 w 437633"/>
                <a:gd name="connsiteY7" fmla="*/ 67352 h 4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633" h="402196">
                  <a:moveTo>
                    <a:pt x="0" y="0"/>
                  </a:moveTo>
                  <a:lnTo>
                    <a:pt x="370281" y="0"/>
                  </a:lnTo>
                  <a:lnTo>
                    <a:pt x="402196" y="0"/>
                  </a:lnTo>
                  <a:lnTo>
                    <a:pt x="437633" y="0"/>
                  </a:lnTo>
                  <a:lnTo>
                    <a:pt x="437633" y="402196"/>
                  </a:lnTo>
                  <a:lnTo>
                    <a:pt x="370281" y="402196"/>
                  </a:lnTo>
                  <a:lnTo>
                    <a:pt x="370281" y="67352"/>
                  </a:lnTo>
                  <a:lnTo>
                    <a:pt x="0" y="67352"/>
                  </a:lnTo>
                  <a:close/>
                </a:path>
              </a:pathLst>
            </a:custGeom>
            <a:solidFill>
              <a:srgbClr val="25C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6" name="Freeform: Shape 65">
              <a:extLst>
                <a:ext uri="{FF2B5EF4-FFF2-40B4-BE49-F238E27FC236}">
                  <a16:creationId xmlns:a16="http://schemas.microsoft.com/office/drawing/2014/main" id="{8D7D4D8F-8BDC-0312-3668-51FCA54CFB7C}"/>
                </a:ext>
              </a:extLst>
            </p:cNvPr>
            <p:cNvSpPr/>
            <p:nvPr/>
          </p:nvSpPr>
          <p:spPr>
            <a:xfrm flipH="1">
              <a:off x="3862819" y="1816693"/>
              <a:ext cx="437633" cy="402196"/>
            </a:xfrm>
            <a:custGeom>
              <a:avLst/>
              <a:gdLst>
                <a:gd name="connsiteX0" fmla="*/ 0 w 437633"/>
                <a:gd name="connsiteY0" fmla="*/ 0 h 402196"/>
                <a:gd name="connsiteX1" fmla="*/ 370281 w 437633"/>
                <a:gd name="connsiteY1" fmla="*/ 0 h 402196"/>
                <a:gd name="connsiteX2" fmla="*/ 402196 w 437633"/>
                <a:gd name="connsiteY2" fmla="*/ 0 h 402196"/>
                <a:gd name="connsiteX3" fmla="*/ 437633 w 437633"/>
                <a:gd name="connsiteY3" fmla="*/ 0 h 402196"/>
                <a:gd name="connsiteX4" fmla="*/ 437633 w 437633"/>
                <a:gd name="connsiteY4" fmla="*/ 402196 h 402196"/>
                <a:gd name="connsiteX5" fmla="*/ 370281 w 437633"/>
                <a:gd name="connsiteY5" fmla="*/ 402196 h 402196"/>
                <a:gd name="connsiteX6" fmla="*/ 370281 w 437633"/>
                <a:gd name="connsiteY6" fmla="*/ 67352 h 402196"/>
                <a:gd name="connsiteX7" fmla="*/ 0 w 437633"/>
                <a:gd name="connsiteY7" fmla="*/ 67352 h 4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633" h="402196">
                  <a:moveTo>
                    <a:pt x="0" y="0"/>
                  </a:moveTo>
                  <a:lnTo>
                    <a:pt x="370281" y="0"/>
                  </a:lnTo>
                  <a:lnTo>
                    <a:pt x="402196" y="0"/>
                  </a:lnTo>
                  <a:lnTo>
                    <a:pt x="437633" y="0"/>
                  </a:lnTo>
                  <a:lnTo>
                    <a:pt x="437633" y="402196"/>
                  </a:lnTo>
                  <a:lnTo>
                    <a:pt x="370281" y="402196"/>
                  </a:lnTo>
                  <a:lnTo>
                    <a:pt x="370281" y="67352"/>
                  </a:lnTo>
                  <a:lnTo>
                    <a:pt x="0" y="67352"/>
                  </a:lnTo>
                  <a:close/>
                </a:path>
              </a:pathLst>
            </a:custGeom>
            <a:solidFill>
              <a:srgbClr val="25C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7" name="Freeform: Shape 66">
              <a:extLst>
                <a:ext uri="{FF2B5EF4-FFF2-40B4-BE49-F238E27FC236}">
                  <a16:creationId xmlns:a16="http://schemas.microsoft.com/office/drawing/2014/main" id="{09A22798-A388-B1BB-1BC3-0187A1D20E56}"/>
                </a:ext>
              </a:extLst>
            </p:cNvPr>
            <p:cNvSpPr/>
            <p:nvPr/>
          </p:nvSpPr>
          <p:spPr>
            <a:xfrm flipV="1">
              <a:off x="5276365" y="3267510"/>
              <a:ext cx="437633" cy="402196"/>
            </a:xfrm>
            <a:custGeom>
              <a:avLst/>
              <a:gdLst>
                <a:gd name="connsiteX0" fmla="*/ 0 w 437633"/>
                <a:gd name="connsiteY0" fmla="*/ 0 h 402196"/>
                <a:gd name="connsiteX1" fmla="*/ 370281 w 437633"/>
                <a:gd name="connsiteY1" fmla="*/ 0 h 402196"/>
                <a:gd name="connsiteX2" fmla="*/ 402196 w 437633"/>
                <a:gd name="connsiteY2" fmla="*/ 0 h 402196"/>
                <a:gd name="connsiteX3" fmla="*/ 437633 w 437633"/>
                <a:gd name="connsiteY3" fmla="*/ 0 h 402196"/>
                <a:gd name="connsiteX4" fmla="*/ 437633 w 437633"/>
                <a:gd name="connsiteY4" fmla="*/ 402196 h 402196"/>
                <a:gd name="connsiteX5" fmla="*/ 370281 w 437633"/>
                <a:gd name="connsiteY5" fmla="*/ 402196 h 402196"/>
                <a:gd name="connsiteX6" fmla="*/ 370281 w 437633"/>
                <a:gd name="connsiteY6" fmla="*/ 67352 h 402196"/>
                <a:gd name="connsiteX7" fmla="*/ 0 w 437633"/>
                <a:gd name="connsiteY7" fmla="*/ 67352 h 4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633" h="402196">
                  <a:moveTo>
                    <a:pt x="0" y="0"/>
                  </a:moveTo>
                  <a:lnTo>
                    <a:pt x="370281" y="0"/>
                  </a:lnTo>
                  <a:lnTo>
                    <a:pt x="402196" y="0"/>
                  </a:lnTo>
                  <a:lnTo>
                    <a:pt x="437633" y="0"/>
                  </a:lnTo>
                  <a:lnTo>
                    <a:pt x="437633" y="402196"/>
                  </a:lnTo>
                  <a:lnTo>
                    <a:pt x="370281" y="402196"/>
                  </a:lnTo>
                  <a:lnTo>
                    <a:pt x="370281" y="67352"/>
                  </a:lnTo>
                  <a:lnTo>
                    <a:pt x="0" y="67352"/>
                  </a:lnTo>
                  <a:close/>
                </a:path>
              </a:pathLst>
            </a:custGeom>
            <a:solidFill>
              <a:srgbClr val="25C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8" name="Freeform: Shape 67">
              <a:extLst>
                <a:ext uri="{FF2B5EF4-FFF2-40B4-BE49-F238E27FC236}">
                  <a16:creationId xmlns:a16="http://schemas.microsoft.com/office/drawing/2014/main" id="{16EB33CB-B4FE-7627-52BC-E88B11F72E4C}"/>
                </a:ext>
              </a:extLst>
            </p:cNvPr>
            <p:cNvSpPr/>
            <p:nvPr/>
          </p:nvSpPr>
          <p:spPr>
            <a:xfrm flipH="1" flipV="1">
              <a:off x="3862819" y="3267510"/>
              <a:ext cx="437633" cy="402196"/>
            </a:xfrm>
            <a:custGeom>
              <a:avLst/>
              <a:gdLst>
                <a:gd name="connsiteX0" fmla="*/ 0 w 437633"/>
                <a:gd name="connsiteY0" fmla="*/ 0 h 402196"/>
                <a:gd name="connsiteX1" fmla="*/ 370281 w 437633"/>
                <a:gd name="connsiteY1" fmla="*/ 0 h 402196"/>
                <a:gd name="connsiteX2" fmla="*/ 402196 w 437633"/>
                <a:gd name="connsiteY2" fmla="*/ 0 h 402196"/>
                <a:gd name="connsiteX3" fmla="*/ 437633 w 437633"/>
                <a:gd name="connsiteY3" fmla="*/ 0 h 402196"/>
                <a:gd name="connsiteX4" fmla="*/ 437633 w 437633"/>
                <a:gd name="connsiteY4" fmla="*/ 402196 h 402196"/>
                <a:gd name="connsiteX5" fmla="*/ 370281 w 437633"/>
                <a:gd name="connsiteY5" fmla="*/ 402196 h 402196"/>
                <a:gd name="connsiteX6" fmla="*/ 370281 w 437633"/>
                <a:gd name="connsiteY6" fmla="*/ 67352 h 402196"/>
                <a:gd name="connsiteX7" fmla="*/ 0 w 437633"/>
                <a:gd name="connsiteY7" fmla="*/ 67352 h 4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633" h="402196">
                  <a:moveTo>
                    <a:pt x="0" y="0"/>
                  </a:moveTo>
                  <a:lnTo>
                    <a:pt x="370281" y="0"/>
                  </a:lnTo>
                  <a:lnTo>
                    <a:pt x="402196" y="0"/>
                  </a:lnTo>
                  <a:lnTo>
                    <a:pt x="437633" y="0"/>
                  </a:lnTo>
                  <a:lnTo>
                    <a:pt x="437633" y="402196"/>
                  </a:lnTo>
                  <a:lnTo>
                    <a:pt x="370281" y="402196"/>
                  </a:lnTo>
                  <a:lnTo>
                    <a:pt x="370281" y="67352"/>
                  </a:lnTo>
                  <a:lnTo>
                    <a:pt x="0" y="67352"/>
                  </a:lnTo>
                  <a:close/>
                </a:path>
              </a:pathLst>
            </a:custGeom>
            <a:solidFill>
              <a:srgbClr val="25C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pic>
        <p:nvPicPr>
          <p:cNvPr id="115" name="Picture Placeholder 114" descr="A person in a garment&#10;&#10;Description automatically generated with low confidence">
            <a:extLst>
              <a:ext uri="{FF2B5EF4-FFF2-40B4-BE49-F238E27FC236}">
                <a16:creationId xmlns:a16="http://schemas.microsoft.com/office/drawing/2014/main" id="{5DD4A49D-498C-0E87-2995-3B6B252B65C1}"/>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843" b="31613"/>
          <a:stretch/>
        </p:blipFill>
        <p:spPr>
          <a:xfrm>
            <a:off x="2055870" y="2575547"/>
            <a:ext cx="1539433" cy="1539433"/>
          </a:xfrm>
        </p:spPr>
      </p:pic>
      <p:pic>
        <p:nvPicPr>
          <p:cNvPr id="117" name="Picture Placeholder 116" descr="A picture containing scene, stage&#10;&#10;Description automatically generated">
            <a:extLst>
              <a:ext uri="{FF2B5EF4-FFF2-40B4-BE49-F238E27FC236}">
                <a16:creationId xmlns:a16="http://schemas.microsoft.com/office/drawing/2014/main" id="{1AD52F46-4013-267F-D61B-51B6F12B8725}"/>
              </a:ext>
            </a:extLst>
          </p:cNvPr>
          <p:cNvPicPr>
            <a:picLocks noGrp="1" noChangeAspect="1"/>
          </p:cNvPicPr>
          <p:nvPr>
            <p:ph type="pic" sz="quarter" idx="11"/>
          </p:nvPr>
        </p:nvPicPr>
        <p:blipFill rotWithShape="1">
          <a:blip r:embed="rId4">
            <a:extLst>
              <a:ext uri="{28A0092B-C50C-407E-A947-70E740481C1C}">
                <a14:useLocalDpi xmlns:a14="http://schemas.microsoft.com/office/drawing/2010/main" val="0"/>
              </a:ext>
            </a:extLst>
          </a:blip>
          <a:srcRect t="843" b="31613"/>
          <a:stretch/>
        </p:blipFill>
        <p:spPr>
          <a:xfrm>
            <a:off x="5241655" y="2575546"/>
            <a:ext cx="1539433" cy="1539433"/>
          </a:xfrm>
        </p:spPr>
      </p:pic>
      <p:pic>
        <p:nvPicPr>
          <p:cNvPr id="119" name="Picture Placeholder 118" descr="A picture containing text, mammal&#10;&#10;Description automatically generated">
            <a:extLst>
              <a:ext uri="{FF2B5EF4-FFF2-40B4-BE49-F238E27FC236}">
                <a16:creationId xmlns:a16="http://schemas.microsoft.com/office/drawing/2014/main" id="{E43FCB87-58AD-647D-C16F-D21BD9822ECD}"/>
              </a:ext>
            </a:extLst>
          </p:cNvPr>
          <p:cNvPicPr>
            <a:picLocks noGrp="1" noChangeAspect="1"/>
          </p:cNvPicPr>
          <p:nvPr>
            <p:ph type="pic" sz="quarter" idx="12"/>
          </p:nvPr>
        </p:nvPicPr>
        <p:blipFill rotWithShape="1">
          <a:blip r:embed="rId5">
            <a:extLst>
              <a:ext uri="{28A0092B-C50C-407E-A947-70E740481C1C}">
                <a14:useLocalDpi xmlns:a14="http://schemas.microsoft.com/office/drawing/2010/main" val="0"/>
              </a:ext>
            </a:extLst>
          </a:blip>
          <a:srcRect t="15145" b="28567"/>
          <a:stretch/>
        </p:blipFill>
        <p:spPr>
          <a:xfrm>
            <a:off x="8382371" y="2575546"/>
            <a:ext cx="1539433" cy="1539433"/>
          </a:xfrm>
        </p:spPr>
      </p:pic>
      <p:sp>
        <p:nvSpPr>
          <p:cNvPr id="130" name="Oval 129">
            <a:extLst>
              <a:ext uri="{FF2B5EF4-FFF2-40B4-BE49-F238E27FC236}">
                <a16:creationId xmlns:a16="http://schemas.microsoft.com/office/drawing/2014/main" id="{F5CD114E-6AF4-611C-3294-AD7356360DAA}"/>
              </a:ext>
            </a:extLst>
          </p:cNvPr>
          <p:cNvSpPr/>
          <p:nvPr/>
        </p:nvSpPr>
        <p:spPr>
          <a:xfrm>
            <a:off x="3278832" y="2332478"/>
            <a:ext cx="243840" cy="243840"/>
          </a:xfrm>
          <a:prstGeom prst="ellipse">
            <a:avLst/>
          </a:prstGeom>
          <a:gradFill>
            <a:gsLst>
              <a:gs pos="0">
                <a:srgbClr val="A3E7FF"/>
              </a:gs>
              <a:gs pos="35000">
                <a:srgbClr val="4ED1FF">
                  <a:alpha val="41000"/>
                </a:srgbClr>
              </a:gs>
              <a:gs pos="70000">
                <a:srgbClr val="25C6FF">
                  <a:alpha val="0"/>
                </a:srgbClr>
              </a:gs>
              <a:gs pos="100000">
                <a:srgbClr val="25C6FF">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a:extLst>
              <a:ext uri="{FF2B5EF4-FFF2-40B4-BE49-F238E27FC236}">
                <a16:creationId xmlns:a16="http://schemas.microsoft.com/office/drawing/2014/main" id="{A0350068-FAC6-D8AD-0CAE-FE5123234B56}"/>
              </a:ext>
            </a:extLst>
          </p:cNvPr>
          <p:cNvSpPr/>
          <p:nvPr/>
        </p:nvSpPr>
        <p:spPr>
          <a:xfrm>
            <a:off x="6474450" y="2340897"/>
            <a:ext cx="243840" cy="243840"/>
          </a:xfrm>
          <a:prstGeom prst="ellipse">
            <a:avLst/>
          </a:prstGeom>
          <a:gradFill>
            <a:gsLst>
              <a:gs pos="0">
                <a:srgbClr val="A3E7FF"/>
              </a:gs>
              <a:gs pos="35000">
                <a:srgbClr val="4ED1FF">
                  <a:alpha val="41000"/>
                </a:srgbClr>
              </a:gs>
              <a:gs pos="70000">
                <a:srgbClr val="25C6FF">
                  <a:alpha val="0"/>
                </a:srgbClr>
              </a:gs>
              <a:gs pos="100000">
                <a:srgbClr val="25C6FF">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a:extLst>
              <a:ext uri="{FF2B5EF4-FFF2-40B4-BE49-F238E27FC236}">
                <a16:creationId xmlns:a16="http://schemas.microsoft.com/office/drawing/2014/main" id="{41BBEBD7-30A4-E535-5271-F5ADC25C8C4A}"/>
              </a:ext>
            </a:extLst>
          </p:cNvPr>
          <p:cNvSpPr/>
          <p:nvPr/>
        </p:nvSpPr>
        <p:spPr>
          <a:xfrm>
            <a:off x="7207499" y="439063"/>
            <a:ext cx="243840" cy="243840"/>
          </a:xfrm>
          <a:prstGeom prst="ellipse">
            <a:avLst/>
          </a:prstGeom>
          <a:gradFill>
            <a:gsLst>
              <a:gs pos="0">
                <a:srgbClr val="A3E7FF"/>
              </a:gs>
              <a:gs pos="35000">
                <a:srgbClr val="4ED1FF">
                  <a:alpha val="41000"/>
                </a:srgbClr>
              </a:gs>
              <a:gs pos="70000">
                <a:srgbClr val="25C6FF">
                  <a:alpha val="0"/>
                </a:srgbClr>
              </a:gs>
              <a:gs pos="100000">
                <a:srgbClr val="25C6FF">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Oval 70">
            <a:extLst>
              <a:ext uri="{FF2B5EF4-FFF2-40B4-BE49-F238E27FC236}">
                <a16:creationId xmlns:a16="http://schemas.microsoft.com/office/drawing/2014/main" id="{EF06FBAC-056F-78E6-5D23-AE44CAD2B5E1}"/>
              </a:ext>
            </a:extLst>
          </p:cNvPr>
          <p:cNvSpPr/>
          <p:nvPr/>
        </p:nvSpPr>
        <p:spPr>
          <a:xfrm>
            <a:off x="9572889" y="1008836"/>
            <a:ext cx="243840" cy="243840"/>
          </a:xfrm>
          <a:prstGeom prst="ellipse">
            <a:avLst/>
          </a:prstGeom>
          <a:gradFill>
            <a:gsLst>
              <a:gs pos="0">
                <a:srgbClr val="A3E7FF"/>
              </a:gs>
              <a:gs pos="35000">
                <a:srgbClr val="4ED1FF">
                  <a:alpha val="41000"/>
                </a:srgbClr>
              </a:gs>
              <a:gs pos="70000">
                <a:srgbClr val="25C6FF">
                  <a:alpha val="0"/>
                </a:srgbClr>
              </a:gs>
              <a:gs pos="100000">
                <a:srgbClr val="25C6FF">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Oval 71">
            <a:extLst>
              <a:ext uri="{FF2B5EF4-FFF2-40B4-BE49-F238E27FC236}">
                <a16:creationId xmlns:a16="http://schemas.microsoft.com/office/drawing/2014/main" id="{C813B213-06B5-FD26-0A54-33FF2DCCF851}"/>
              </a:ext>
            </a:extLst>
          </p:cNvPr>
          <p:cNvSpPr/>
          <p:nvPr/>
        </p:nvSpPr>
        <p:spPr>
          <a:xfrm>
            <a:off x="1131773" y="5167490"/>
            <a:ext cx="243840" cy="243840"/>
          </a:xfrm>
          <a:prstGeom prst="ellipse">
            <a:avLst/>
          </a:prstGeom>
          <a:gradFill>
            <a:gsLst>
              <a:gs pos="0">
                <a:srgbClr val="A3E7FF"/>
              </a:gs>
              <a:gs pos="35000">
                <a:srgbClr val="4ED1FF">
                  <a:alpha val="41000"/>
                </a:srgbClr>
              </a:gs>
              <a:gs pos="70000">
                <a:srgbClr val="25C6FF">
                  <a:alpha val="0"/>
                </a:srgbClr>
              </a:gs>
              <a:gs pos="100000">
                <a:srgbClr val="25C6FF">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a:extLst>
              <a:ext uri="{FF2B5EF4-FFF2-40B4-BE49-F238E27FC236}">
                <a16:creationId xmlns:a16="http://schemas.microsoft.com/office/drawing/2014/main" id="{86C2FB92-A7BA-836F-DE4C-4B3CF3C123EE}"/>
              </a:ext>
            </a:extLst>
          </p:cNvPr>
          <p:cNvSpPr/>
          <p:nvPr/>
        </p:nvSpPr>
        <p:spPr>
          <a:xfrm>
            <a:off x="8739519" y="5604268"/>
            <a:ext cx="243840" cy="243840"/>
          </a:xfrm>
          <a:prstGeom prst="ellipse">
            <a:avLst/>
          </a:prstGeom>
          <a:gradFill>
            <a:gsLst>
              <a:gs pos="0">
                <a:srgbClr val="A3E7FF"/>
              </a:gs>
              <a:gs pos="35000">
                <a:srgbClr val="4ED1FF">
                  <a:alpha val="41000"/>
                </a:srgbClr>
              </a:gs>
              <a:gs pos="70000">
                <a:srgbClr val="25C6FF">
                  <a:alpha val="0"/>
                </a:srgbClr>
              </a:gs>
              <a:gs pos="100000">
                <a:srgbClr val="25C6FF">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Oval 73">
            <a:extLst>
              <a:ext uri="{FF2B5EF4-FFF2-40B4-BE49-F238E27FC236}">
                <a16:creationId xmlns:a16="http://schemas.microsoft.com/office/drawing/2014/main" id="{DCC91AA5-2BBA-15FE-EBE2-99432CFAE6E7}"/>
              </a:ext>
            </a:extLst>
          </p:cNvPr>
          <p:cNvSpPr/>
          <p:nvPr/>
        </p:nvSpPr>
        <p:spPr>
          <a:xfrm>
            <a:off x="1253693" y="1094824"/>
            <a:ext cx="243840" cy="243840"/>
          </a:xfrm>
          <a:prstGeom prst="ellipse">
            <a:avLst/>
          </a:prstGeom>
          <a:gradFill>
            <a:gsLst>
              <a:gs pos="0">
                <a:srgbClr val="A3E7FF"/>
              </a:gs>
              <a:gs pos="35000">
                <a:srgbClr val="4ED1FF">
                  <a:alpha val="41000"/>
                </a:srgbClr>
              </a:gs>
              <a:gs pos="70000">
                <a:srgbClr val="25C6FF">
                  <a:alpha val="0"/>
                </a:srgbClr>
              </a:gs>
              <a:gs pos="100000">
                <a:srgbClr val="25C6FF">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Oval 74">
            <a:extLst>
              <a:ext uri="{FF2B5EF4-FFF2-40B4-BE49-F238E27FC236}">
                <a16:creationId xmlns:a16="http://schemas.microsoft.com/office/drawing/2014/main" id="{639E02CE-73A0-624D-0BF2-D8C05707E306}"/>
              </a:ext>
            </a:extLst>
          </p:cNvPr>
          <p:cNvSpPr/>
          <p:nvPr/>
        </p:nvSpPr>
        <p:spPr>
          <a:xfrm>
            <a:off x="10459677" y="4479528"/>
            <a:ext cx="243840" cy="243840"/>
          </a:xfrm>
          <a:prstGeom prst="ellipse">
            <a:avLst/>
          </a:prstGeom>
          <a:gradFill>
            <a:gsLst>
              <a:gs pos="0">
                <a:srgbClr val="A3E7FF"/>
              </a:gs>
              <a:gs pos="35000">
                <a:srgbClr val="4ED1FF">
                  <a:alpha val="41000"/>
                </a:srgbClr>
              </a:gs>
              <a:gs pos="70000">
                <a:srgbClr val="25C6FF">
                  <a:alpha val="0"/>
                </a:srgbClr>
              </a:gs>
              <a:gs pos="100000">
                <a:srgbClr val="25C6FF">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Oval 105">
            <a:extLst>
              <a:ext uri="{FF2B5EF4-FFF2-40B4-BE49-F238E27FC236}">
                <a16:creationId xmlns:a16="http://schemas.microsoft.com/office/drawing/2014/main" id="{C606A6A1-408D-9506-0DC6-B5B8C33F303E}"/>
              </a:ext>
            </a:extLst>
          </p:cNvPr>
          <p:cNvSpPr/>
          <p:nvPr/>
        </p:nvSpPr>
        <p:spPr>
          <a:xfrm flipH="1">
            <a:off x="2142997" y="4117880"/>
            <a:ext cx="243840" cy="243840"/>
          </a:xfrm>
          <a:prstGeom prst="ellipse">
            <a:avLst/>
          </a:prstGeom>
          <a:gradFill>
            <a:gsLst>
              <a:gs pos="0">
                <a:srgbClr val="A3E7FF"/>
              </a:gs>
              <a:gs pos="35000">
                <a:srgbClr val="4ED1FF">
                  <a:alpha val="41000"/>
                </a:srgbClr>
              </a:gs>
              <a:gs pos="70000">
                <a:srgbClr val="25C6FF">
                  <a:alpha val="0"/>
                </a:srgbClr>
              </a:gs>
              <a:gs pos="100000">
                <a:srgbClr val="25C6FF">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Oval 106">
            <a:extLst>
              <a:ext uri="{FF2B5EF4-FFF2-40B4-BE49-F238E27FC236}">
                <a16:creationId xmlns:a16="http://schemas.microsoft.com/office/drawing/2014/main" id="{61B2B3AC-E195-1C41-7B61-29F9BE163FC5}"/>
              </a:ext>
            </a:extLst>
          </p:cNvPr>
          <p:cNvSpPr/>
          <p:nvPr/>
        </p:nvSpPr>
        <p:spPr>
          <a:xfrm flipH="1">
            <a:off x="5328095" y="4122537"/>
            <a:ext cx="243840" cy="243840"/>
          </a:xfrm>
          <a:prstGeom prst="ellipse">
            <a:avLst/>
          </a:prstGeom>
          <a:gradFill>
            <a:gsLst>
              <a:gs pos="0">
                <a:srgbClr val="A3E7FF"/>
              </a:gs>
              <a:gs pos="35000">
                <a:srgbClr val="4ED1FF">
                  <a:alpha val="41000"/>
                </a:srgbClr>
              </a:gs>
              <a:gs pos="70000">
                <a:srgbClr val="25C6FF">
                  <a:alpha val="0"/>
                </a:srgbClr>
              </a:gs>
              <a:gs pos="100000">
                <a:srgbClr val="25C6FF">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Oval 107">
            <a:extLst>
              <a:ext uri="{FF2B5EF4-FFF2-40B4-BE49-F238E27FC236}">
                <a16:creationId xmlns:a16="http://schemas.microsoft.com/office/drawing/2014/main" id="{ED5E5427-8DCA-EFCB-9699-7146A610A68B}"/>
              </a:ext>
            </a:extLst>
          </p:cNvPr>
          <p:cNvSpPr/>
          <p:nvPr/>
        </p:nvSpPr>
        <p:spPr>
          <a:xfrm flipH="1">
            <a:off x="8476886" y="4122214"/>
            <a:ext cx="243840" cy="243840"/>
          </a:xfrm>
          <a:prstGeom prst="ellipse">
            <a:avLst/>
          </a:prstGeom>
          <a:gradFill>
            <a:gsLst>
              <a:gs pos="0">
                <a:srgbClr val="A3E7FF"/>
              </a:gs>
              <a:gs pos="35000">
                <a:srgbClr val="4ED1FF">
                  <a:alpha val="41000"/>
                </a:srgbClr>
              </a:gs>
              <a:gs pos="70000">
                <a:srgbClr val="25C6FF">
                  <a:alpha val="0"/>
                </a:srgbClr>
              </a:gs>
              <a:gs pos="100000">
                <a:srgbClr val="25C6FF">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21">
            <a:extLst>
              <a:ext uri="{FF2B5EF4-FFF2-40B4-BE49-F238E27FC236}">
                <a16:creationId xmlns:a16="http://schemas.microsoft.com/office/drawing/2014/main" id="{5C53A0CB-40C4-2FF1-2BF3-C4B135A6BFEA}"/>
              </a:ext>
            </a:extLst>
          </p:cNvPr>
          <p:cNvPicPr>
            <a:picLocks noChangeAspect="1"/>
          </p:cNvPicPr>
          <p:nvPr/>
        </p:nvPicPr>
        <p:blipFill>
          <a:blip r:embed="rId6"/>
          <a:stretch>
            <a:fillRect/>
          </a:stretch>
        </p:blipFill>
        <p:spPr>
          <a:xfrm>
            <a:off x="2024281" y="2579240"/>
            <a:ext cx="1601198" cy="1527113"/>
          </a:xfrm>
          <a:prstGeom prst="rect">
            <a:avLst/>
          </a:prstGeom>
        </p:spPr>
      </p:pic>
      <p:pic>
        <p:nvPicPr>
          <p:cNvPr id="24" name="Picture 23">
            <a:extLst>
              <a:ext uri="{FF2B5EF4-FFF2-40B4-BE49-F238E27FC236}">
                <a16:creationId xmlns:a16="http://schemas.microsoft.com/office/drawing/2014/main" id="{DD9D07DE-2B5D-4EB1-9640-13151662878A}"/>
              </a:ext>
            </a:extLst>
          </p:cNvPr>
          <p:cNvPicPr>
            <a:picLocks noChangeAspect="1"/>
          </p:cNvPicPr>
          <p:nvPr/>
        </p:nvPicPr>
        <p:blipFill rotWithShape="1">
          <a:blip r:embed="rId7"/>
          <a:srcRect l="-2853" r="-2853"/>
          <a:stretch/>
        </p:blipFill>
        <p:spPr>
          <a:xfrm>
            <a:off x="5206046" y="2561151"/>
            <a:ext cx="1636565" cy="1549613"/>
          </a:xfrm>
          <a:prstGeom prst="rect">
            <a:avLst/>
          </a:prstGeom>
        </p:spPr>
      </p:pic>
      <p:pic>
        <p:nvPicPr>
          <p:cNvPr id="26" name="Picture 25">
            <a:extLst>
              <a:ext uri="{FF2B5EF4-FFF2-40B4-BE49-F238E27FC236}">
                <a16:creationId xmlns:a16="http://schemas.microsoft.com/office/drawing/2014/main" id="{89633322-1DA7-3A78-5DB5-6DAF26F9ADB6}"/>
              </a:ext>
            </a:extLst>
          </p:cNvPr>
          <p:cNvPicPr>
            <a:picLocks noChangeAspect="1"/>
          </p:cNvPicPr>
          <p:nvPr/>
        </p:nvPicPr>
        <p:blipFill rotWithShape="1">
          <a:blip r:embed="rId8"/>
          <a:srcRect l="-1928" r="3807"/>
          <a:stretch/>
        </p:blipFill>
        <p:spPr>
          <a:xfrm>
            <a:off x="8343636" y="2575500"/>
            <a:ext cx="1597330" cy="1546713"/>
          </a:xfrm>
          <a:prstGeom prst="rect">
            <a:avLst/>
          </a:prstGeom>
        </p:spPr>
      </p:pic>
      <p:sp>
        <p:nvSpPr>
          <p:cNvPr id="32" name="TextBox 31">
            <a:extLst>
              <a:ext uri="{FF2B5EF4-FFF2-40B4-BE49-F238E27FC236}">
                <a16:creationId xmlns:a16="http://schemas.microsoft.com/office/drawing/2014/main" id="{128A505D-6D2C-A7BC-3859-87CC7E496EDF}"/>
              </a:ext>
            </a:extLst>
          </p:cNvPr>
          <p:cNvSpPr txBox="1"/>
          <p:nvPr/>
        </p:nvSpPr>
        <p:spPr>
          <a:xfrm>
            <a:off x="1782617" y="4408410"/>
            <a:ext cx="1932497" cy="369332"/>
          </a:xfrm>
          <a:prstGeom prst="rect">
            <a:avLst/>
          </a:prstGeom>
          <a:noFill/>
        </p:spPr>
        <p:txBody>
          <a:bodyPr wrap="square" rtlCol="0">
            <a:spAutoFit/>
          </a:bodyPr>
          <a:lstStyle/>
          <a:p>
            <a:pPr algn="ctr"/>
            <a:r>
              <a:rPr lang="en-US" b="1" dirty="0">
                <a:solidFill>
                  <a:schemeClr val="bg1"/>
                </a:solidFill>
                <a:latin typeface="Aharoni" panose="02010803020104030203" pitchFamily="2" charset="-79"/>
                <a:cs typeface="Aharoni" panose="02010803020104030203" pitchFamily="2" charset="-79"/>
              </a:rPr>
              <a:t>Alon </a:t>
            </a:r>
            <a:r>
              <a:rPr lang="en-US" b="1" dirty="0" err="1">
                <a:solidFill>
                  <a:schemeClr val="bg1"/>
                </a:solidFill>
                <a:latin typeface="Aharoni" panose="02010803020104030203" pitchFamily="2" charset="-79"/>
                <a:cs typeface="Aharoni" panose="02010803020104030203" pitchFamily="2" charset="-79"/>
              </a:rPr>
              <a:t>Alboher</a:t>
            </a:r>
            <a:endParaRPr lang="en-IL" b="1" dirty="0">
              <a:solidFill>
                <a:schemeClr val="bg1"/>
              </a:solidFill>
              <a:latin typeface="Aharoni" panose="02010803020104030203" pitchFamily="2" charset="-79"/>
              <a:cs typeface="Aharoni" panose="02010803020104030203" pitchFamily="2" charset="-79"/>
            </a:endParaRPr>
          </a:p>
        </p:txBody>
      </p:sp>
      <p:sp>
        <p:nvSpPr>
          <p:cNvPr id="33" name="TextBox 32">
            <a:extLst>
              <a:ext uri="{FF2B5EF4-FFF2-40B4-BE49-F238E27FC236}">
                <a16:creationId xmlns:a16="http://schemas.microsoft.com/office/drawing/2014/main" id="{9D0BFC9F-5077-7E48-0816-336405E21F50}"/>
              </a:ext>
            </a:extLst>
          </p:cNvPr>
          <p:cNvSpPr txBox="1"/>
          <p:nvPr/>
        </p:nvSpPr>
        <p:spPr>
          <a:xfrm>
            <a:off x="4756541" y="4416782"/>
            <a:ext cx="2535574" cy="369332"/>
          </a:xfrm>
          <a:prstGeom prst="rect">
            <a:avLst/>
          </a:prstGeom>
          <a:noFill/>
        </p:spPr>
        <p:txBody>
          <a:bodyPr wrap="square" rtlCol="0">
            <a:spAutoFit/>
          </a:bodyPr>
          <a:lstStyle/>
          <a:p>
            <a:pPr algn="ctr"/>
            <a:r>
              <a:rPr lang="en-US" b="1" dirty="0" err="1">
                <a:solidFill>
                  <a:schemeClr val="bg1"/>
                </a:solidFill>
                <a:latin typeface="Aharoni" panose="02010803020104030203" pitchFamily="2" charset="-79"/>
                <a:cs typeface="Aharoni" panose="02010803020104030203" pitchFamily="2" charset="-79"/>
              </a:rPr>
              <a:t>Maayan</a:t>
            </a:r>
            <a:r>
              <a:rPr lang="en-US" b="1" dirty="0">
                <a:solidFill>
                  <a:schemeClr val="bg1"/>
                </a:solidFill>
                <a:latin typeface="Aharoni" panose="02010803020104030203" pitchFamily="2" charset="-79"/>
                <a:cs typeface="Aharoni" panose="02010803020104030203" pitchFamily="2" charset="-79"/>
              </a:rPr>
              <a:t> </a:t>
            </a:r>
            <a:r>
              <a:rPr lang="en-US" b="1" dirty="0" err="1">
                <a:solidFill>
                  <a:schemeClr val="bg1"/>
                </a:solidFill>
                <a:latin typeface="Aharoni" panose="02010803020104030203" pitchFamily="2" charset="-79"/>
                <a:cs typeface="Aharoni" panose="02010803020104030203" pitchFamily="2" charset="-79"/>
              </a:rPr>
              <a:t>Birenboim</a:t>
            </a:r>
            <a:endParaRPr lang="en-IL" b="1" dirty="0">
              <a:solidFill>
                <a:schemeClr val="bg1"/>
              </a:solidFill>
              <a:latin typeface="Aharoni" panose="02010803020104030203" pitchFamily="2" charset="-79"/>
              <a:cs typeface="Aharoni" panose="02010803020104030203" pitchFamily="2" charset="-79"/>
            </a:endParaRPr>
          </a:p>
        </p:txBody>
      </p:sp>
      <p:sp>
        <p:nvSpPr>
          <p:cNvPr id="38" name="TextBox 37">
            <a:extLst>
              <a:ext uri="{FF2B5EF4-FFF2-40B4-BE49-F238E27FC236}">
                <a16:creationId xmlns:a16="http://schemas.microsoft.com/office/drawing/2014/main" id="{C72FE293-283D-443C-469D-50B40157C70B}"/>
              </a:ext>
            </a:extLst>
          </p:cNvPr>
          <p:cNvSpPr txBox="1"/>
          <p:nvPr/>
        </p:nvSpPr>
        <p:spPr>
          <a:xfrm>
            <a:off x="8145179" y="4408410"/>
            <a:ext cx="1932497" cy="369332"/>
          </a:xfrm>
          <a:prstGeom prst="rect">
            <a:avLst/>
          </a:prstGeom>
          <a:noFill/>
        </p:spPr>
        <p:txBody>
          <a:bodyPr wrap="square" rtlCol="0">
            <a:spAutoFit/>
          </a:bodyPr>
          <a:lstStyle/>
          <a:p>
            <a:pPr algn="ctr"/>
            <a:r>
              <a:rPr lang="en-US" b="1" dirty="0">
                <a:solidFill>
                  <a:schemeClr val="bg1"/>
                </a:solidFill>
                <a:latin typeface="Aharoni" panose="02010803020104030203" pitchFamily="2" charset="-79"/>
                <a:cs typeface="Aharoni" panose="02010803020104030203" pitchFamily="2" charset="-79"/>
              </a:rPr>
              <a:t>Vered </a:t>
            </a:r>
            <a:r>
              <a:rPr lang="en-US" b="1" dirty="0" err="1">
                <a:solidFill>
                  <a:schemeClr val="bg1"/>
                </a:solidFill>
                <a:latin typeface="Aharoni" panose="02010803020104030203" pitchFamily="2" charset="-79"/>
                <a:cs typeface="Aharoni" panose="02010803020104030203" pitchFamily="2" charset="-79"/>
              </a:rPr>
              <a:t>Beeri</a:t>
            </a:r>
            <a:endParaRPr lang="en-IL" b="1" dirty="0">
              <a:solidFill>
                <a:schemeClr val="bg1"/>
              </a:solidFill>
              <a:latin typeface="Aharoni" panose="02010803020104030203" pitchFamily="2" charset="-79"/>
              <a:cs typeface="Aharoni" panose="02010803020104030203" pitchFamily="2" charset="-79"/>
            </a:endParaRPr>
          </a:p>
        </p:txBody>
      </p:sp>
      <p:sp>
        <p:nvSpPr>
          <p:cNvPr id="39" name="Rectangle 1">
            <a:extLst>
              <a:ext uri="{FF2B5EF4-FFF2-40B4-BE49-F238E27FC236}">
                <a16:creationId xmlns:a16="http://schemas.microsoft.com/office/drawing/2014/main" id="{C92A6B62-8215-2655-FD57-B64FEEE87433}"/>
              </a:ext>
            </a:extLst>
          </p:cNvPr>
          <p:cNvSpPr>
            <a:spLocks noChangeArrowheads="1"/>
          </p:cNvSpPr>
          <p:nvPr/>
        </p:nvSpPr>
        <p:spPr bwMode="auto">
          <a:xfrm>
            <a:off x="152400" y="152400"/>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L" altLang="en-IL" sz="1000" b="0" i="0" u="none" strike="noStrike" cap="none" normalizeH="0" baseline="0">
                <a:ln>
                  <a:noFill/>
                </a:ln>
                <a:solidFill>
                  <a:srgbClr val="131619"/>
                </a:solidFill>
                <a:effectLst/>
                <a:latin typeface="system-ui"/>
              </a:rPr>
              <a:t>maayan birenboim</a:t>
            </a:r>
            <a:endParaRPr kumimoji="0" lang="en-IL" altLang="en-IL" sz="900" b="0" i="0" u="none" strike="noStrike" cap="none" normalizeH="0" baseline="0">
              <a:ln>
                <a:noFill/>
              </a:ln>
              <a:solidFill>
                <a:srgbClr val="131619"/>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1969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2FA66DA1-FADE-6748-E580-4563A3196A11}"/>
              </a:ext>
            </a:extLst>
          </p:cNvPr>
          <p:cNvSpPr/>
          <p:nvPr/>
        </p:nvSpPr>
        <p:spPr>
          <a:xfrm>
            <a:off x="661977" y="366850"/>
            <a:ext cx="4161912" cy="950539"/>
          </a:xfrm>
          <a:prstGeom prst="parallelogram">
            <a:avLst>
              <a:gd name="adj" fmla="val 24198"/>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6608E2C-F600-45FA-5481-8CFE8329A164}"/>
              </a:ext>
            </a:extLst>
          </p:cNvPr>
          <p:cNvSpPr txBox="1"/>
          <p:nvPr/>
        </p:nvSpPr>
        <p:spPr>
          <a:xfrm>
            <a:off x="412429" y="457400"/>
            <a:ext cx="5716630"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0000"/>
                </a:solidFill>
                <a:effectLst/>
                <a:uLnTx/>
                <a:uFillTx/>
                <a:latin typeface="Bebas Neue Bold" panose="020B0606020202050201" pitchFamily="34" charset="0"/>
                <a:ea typeface="+mn-ea"/>
                <a:cs typeface="+mn-cs"/>
              </a:rPr>
              <a:t>MARVEL Social media ANALISYS</a:t>
            </a:r>
            <a:endParaRPr kumimoji="0" lang="en-IN" sz="4400" b="0" i="0" u="none" strike="noStrike" kern="1200" cap="none" spc="0" normalizeH="0" baseline="0" noProof="0" dirty="0">
              <a:ln>
                <a:noFill/>
              </a:ln>
              <a:solidFill>
                <a:srgbClr val="FF0000"/>
              </a:solidFill>
              <a:effectLst/>
              <a:uLnTx/>
              <a:uFillTx/>
              <a:latin typeface="Bebas Neue Bold" panose="020B0606020202050201" pitchFamily="34" charset="0"/>
              <a:ea typeface="+mn-ea"/>
              <a:cs typeface="+mn-cs"/>
            </a:endParaRPr>
          </a:p>
        </p:txBody>
      </p:sp>
      <p:sp>
        <p:nvSpPr>
          <p:cNvPr id="2" name="TextBox 1">
            <a:extLst>
              <a:ext uri="{FF2B5EF4-FFF2-40B4-BE49-F238E27FC236}">
                <a16:creationId xmlns:a16="http://schemas.microsoft.com/office/drawing/2014/main" id="{F2063EEA-DCC8-6B9F-1E0F-2F87D1B44621}"/>
              </a:ext>
            </a:extLst>
          </p:cNvPr>
          <p:cNvSpPr txBox="1"/>
          <p:nvPr/>
        </p:nvSpPr>
        <p:spPr>
          <a:xfrm>
            <a:off x="412428" y="1254294"/>
            <a:ext cx="8822923" cy="547137"/>
          </a:xfrm>
          <a:prstGeom prst="rect">
            <a:avLst/>
          </a:prstGeom>
          <a:noFill/>
        </p:spPr>
        <p:txBody>
          <a:bodyPr wrap="square" rtlCol="0">
            <a:spAutoFit/>
          </a:bodyPr>
          <a:lstStyle/>
          <a:p>
            <a:pPr lvl="0">
              <a:lnSpc>
                <a:spcPct val="150000"/>
              </a:lnSpc>
            </a:pPr>
            <a: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Overall, Marvel’s social media user engagement is very positive with an </a:t>
            </a:r>
            <a:r>
              <a:rPr lang="en-US" sz="1050" dirty="0">
                <a:solidFill>
                  <a:prstClr val="white"/>
                </a:solidFill>
                <a:latin typeface="Arial" panose="020B0604020202020204" pitchFamily="34" charset="0"/>
                <a:ea typeface="Open Sans" panose="020B0606030504020204" pitchFamily="34" charset="0"/>
                <a:cs typeface="Arial" panose="020B0604020202020204" pitchFamily="34" charset="0"/>
              </a:rPr>
              <a:t>average </a:t>
            </a:r>
            <a: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engagement rate of about 2.85%,</a:t>
            </a:r>
            <a:b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br>
            <a: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a good social media engagement rate for any influencer/company is considered between 1% - 3.5%</a:t>
            </a:r>
          </a:p>
        </p:txBody>
      </p:sp>
      <p:pic>
        <p:nvPicPr>
          <p:cNvPr id="3" name="Picture 2">
            <a:extLst>
              <a:ext uri="{FF2B5EF4-FFF2-40B4-BE49-F238E27FC236}">
                <a16:creationId xmlns:a16="http://schemas.microsoft.com/office/drawing/2014/main" id="{0153D6C5-1AE7-D480-8FE1-9A6D8DCCC58F}"/>
              </a:ext>
            </a:extLst>
          </p:cNvPr>
          <p:cNvPicPr>
            <a:picLocks noChangeAspect="1"/>
          </p:cNvPicPr>
          <p:nvPr/>
        </p:nvPicPr>
        <p:blipFill>
          <a:blip r:embed="rId3"/>
          <a:stretch>
            <a:fillRect/>
          </a:stretch>
        </p:blipFill>
        <p:spPr>
          <a:xfrm>
            <a:off x="506699" y="1965195"/>
            <a:ext cx="7198471" cy="3831521"/>
          </a:xfrm>
          <a:prstGeom prst="rect">
            <a:avLst/>
          </a:prstGeom>
        </p:spPr>
      </p:pic>
      <p:sp>
        <p:nvSpPr>
          <p:cNvPr id="6" name="Rectangle 5">
            <a:extLst>
              <a:ext uri="{FF2B5EF4-FFF2-40B4-BE49-F238E27FC236}">
                <a16:creationId xmlns:a16="http://schemas.microsoft.com/office/drawing/2014/main" id="{A9A8437A-E9A4-A572-2E5A-25D3B62AD67C}"/>
              </a:ext>
            </a:extLst>
          </p:cNvPr>
          <p:cNvSpPr/>
          <p:nvPr/>
        </p:nvSpPr>
        <p:spPr>
          <a:xfrm>
            <a:off x="7794369" y="2941527"/>
            <a:ext cx="2755685" cy="1991567"/>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2D050"/>
                </a:solidFill>
                <a:effectLst/>
                <a:uLnTx/>
                <a:uFillTx/>
                <a:latin typeface="Calibri" panose="020F0502020204030204"/>
                <a:ea typeface="+mn-ea"/>
                <a:cs typeface="+mn-cs"/>
              </a:rPr>
              <a:t>2.85%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92D050"/>
                </a:solidFill>
                <a:effectLst/>
                <a:uLnTx/>
                <a:uFillTx/>
                <a:latin typeface="Calibri" panose="020F0502020204030204"/>
                <a:ea typeface="+mn-ea"/>
                <a:cs typeface="+mn-cs"/>
              </a:rPr>
              <a:t>Avg. engagement rate</a:t>
            </a:r>
            <a:endParaRPr kumimoji="0" lang="en-IL" sz="1050" b="0" i="0" u="none" strike="noStrike" kern="1200" cap="none" spc="0" normalizeH="0" baseline="0" noProof="0" dirty="0">
              <a:ln>
                <a:noFill/>
              </a:ln>
              <a:solidFill>
                <a:srgbClr val="92D050"/>
              </a:solidFill>
              <a:effectLst/>
              <a:uLnTx/>
              <a:uFillTx/>
              <a:latin typeface="Calibri" panose="020F0502020204030204"/>
              <a:ea typeface="+mn-ea"/>
              <a:cs typeface="+mn-cs"/>
            </a:endParaRPr>
          </a:p>
        </p:txBody>
      </p:sp>
      <p:pic>
        <p:nvPicPr>
          <p:cNvPr id="11" name="Picture 10" descr="A red square with a heart and a number on it&#10;&#10;Description automatically generated">
            <a:extLst>
              <a:ext uri="{FF2B5EF4-FFF2-40B4-BE49-F238E27FC236}">
                <a16:creationId xmlns:a16="http://schemas.microsoft.com/office/drawing/2014/main" id="{32851CE2-2081-1102-62EB-68299F60F0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406321">
            <a:off x="7449081" y="2353270"/>
            <a:ext cx="1543044" cy="1543044"/>
          </a:xfrm>
          <a:prstGeom prst="rect">
            <a:avLst/>
          </a:prstGeom>
        </p:spPr>
      </p:pic>
      <p:pic>
        <p:nvPicPr>
          <p:cNvPr id="9" name="Picture 8" descr="A raccoon holding an object&#10;&#10;Description automatically generated">
            <a:extLst>
              <a:ext uri="{FF2B5EF4-FFF2-40B4-BE49-F238E27FC236}">
                <a16:creationId xmlns:a16="http://schemas.microsoft.com/office/drawing/2014/main" id="{8E623EE3-CDD6-09B3-9842-B75148B272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5229" y="3881376"/>
            <a:ext cx="1890072" cy="2859806"/>
          </a:xfrm>
          <a:prstGeom prst="rect">
            <a:avLst/>
          </a:prstGeom>
        </p:spPr>
      </p:pic>
    </p:spTree>
    <p:extLst>
      <p:ext uri="{BB962C8B-B14F-4D97-AF65-F5344CB8AC3E}">
        <p14:creationId xmlns:p14="http://schemas.microsoft.com/office/powerpoint/2010/main" val="140383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1.25E-6 4.81481E-6 L 0.54974 4.81481E-6 " pathEditMode="relative" rAng="0" ptsTypes="AA">
                                      <p:cBhvr>
                                        <p:cTn id="6" dur="1000" fill="hold"/>
                                        <p:tgtEl>
                                          <p:spTgt spid="5"/>
                                        </p:tgtEl>
                                        <p:attrNameLst>
                                          <p:attrName>ppt_x</p:attrName>
                                          <p:attrName>ppt_y</p:attrName>
                                        </p:attrNameLst>
                                      </p:cBhvr>
                                      <p:rCtr x="27487" y="0"/>
                                    </p:animMotion>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1000"/>
                                        <p:tgtEl>
                                          <p:spTgt spid="8"/>
                                        </p:tgtEl>
                                      </p:cBhvr>
                                    </p:animEffect>
                                  </p:childTnLst>
                                </p:cTn>
                              </p:par>
                            </p:childTnLst>
                          </p:cTn>
                        </p:par>
                        <p:par>
                          <p:cTn id="10" fill="hold">
                            <p:stCondLst>
                              <p:cond delay="1000"/>
                            </p:stCondLst>
                            <p:childTnLst>
                              <p:par>
                                <p:cTn id="11" presetID="18" presetClass="entr" presetSubtype="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strips(downRight)">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3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1000" fill="hold"/>
                                        <p:tgtEl>
                                          <p:spTgt spid="11"/>
                                        </p:tgtEl>
                                        <p:attrNameLst>
                                          <p:attrName>ppt_w</p:attrName>
                                        </p:attrNameLst>
                                      </p:cBhvr>
                                      <p:tavLst>
                                        <p:tav tm="0">
                                          <p:val>
                                            <p:fltVal val="0"/>
                                          </p:val>
                                        </p:tav>
                                        <p:tav tm="100000">
                                          <p:val>
                                            <p:strVal val="#ppt_w"/>
                                          </p:val>
                                        </p:tav>
                                      </p:tavLst>
                                    </p:anim>
                                    <p:anim calcmode="lin" valueType="num">
                                      <p:cBhvr>
                                        <p:cTn id="25" dur="1000" fill="hold"/>
                                        <p:tgtEl>
                                          <p:spTgt spid="11"/>
                                        </p:tgtEl>
                                        <p:attrNameLst>
                                          <p:attrName>ppt_h</p:attrName>
                                        </p:attrNameLst>
                                      </p:cBhvr>
                                      <p:tavLst>
                                        <p:tav tm="0">
                                          <p:val>
                                            <p:fltVal val="0"/>
                                          </p:val>
                                        </p:tav>
                                        <p:tav tm="100000">
                                          <p:val>
                                            <p:strVal val="#ppt_h"/>
                                          </p:val>
                                        </p:tav>
                                      </p:tavLst>
                                    </p:anim>
                                    <p:anim calcmode="lin" valueType="num">
                                      <p:cBhvr>
                                        <p:cTn id="26" dur="1000" fill="hold"/>
                                        <p:tgtEl>
                                          <p:spTgt spid="11"/>
                                        </p:tgtEl>
                                        <p:attrNameLst>
                                          <p:attrName>style.rotation</p:attrName>
                                        </p:attrNameLst>
                                      </p:cBhvr>
                                      <p:tavLst>
                                        <p:tav tm="0">
                                          <p:val>
                                            <p:fltVal val="90"/>
                                          </p:val>
                                        </p:tav>
                                        <p:tav tm="100000">
                                          <p:val>
                                            <p:fltVal val="0"/>
                                          </p:val>
                                        </p:tav>
                                      </p:tavLst>
                                    </p:anim>
                                    <p:animEffect transition="in" filter="fade">
                                      <p:cBhvr>
                                        <p:cTn id="27" dur="1000"/>
                                        <p:tgtEl>
                                          <p:spTgt spid="11"/>
                                        </p:tgtEl>
                                      </p:cBhvr>
                                    </p:animEffect>
                                  </p:childTnLst>
                                </p:cTn>
                              </p:par>
                              <p:par>
                                <p:cTn id="28" presetID="31"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1000" fill="hold"/>
                                        <p:tgtEl>
                                          <p:spTgt spid="9"/>
                                        </p:tgtEl>
                                        <p:attrNameLst>
                                          <p:attrName>ppt_w</p:attrName>
                                        </p:attrNameLst>
                                      </p:cBhvr>
                                      <p:tavLst>
                                        <p:tav tm="0">
                                          <p:val>
                                            <p:fltVal val="0"/>
                                          </p:val>
                                        </p:tav>
                                        <p:tav tm="100000">
                                          <p:val>
                                            <p:strVal val="#ppt_w"/>
                                          </p:val>
                                        </p:tav>
                                      </p:tavLst>
                                    </p:anim>
                                    <p:anim calcmode="lin" valueType="num">
                                      <p:cBhvr>
                                        <p:cTn id="31" dur="1000" fill="hold"/>
                                        <p:tgtEl>
                                          <p:spTgt spid="9"/>
                                        </p:tgtEl>
                                        <p:attrNameLst>
                                          <p:attrName>ppt_h</p:attrName>
                                        </p:attrNameLst>
                                      </p:cBhvr>
                                      <p:tavLst>
                                        <p:tav tm="0">
                                          <p:val>
                                            <p:fltVal val="0"/>
                                          </p:val>
                                        </p:tav>
                                        <p:tav tm="100000">
                                          <p:val>
                                            <p:strVal val="#ppt_h"/>
                                          </p:val>
                                        </p:tav>
                                      </p:tavLst>
                                    </p:anim>
                                    <p:anim calcmode="lin" valueType="num">
                                      <p:cBhvr>
                                        <p:cTn id="32" dur="1000" fill="hold"/>
                                        <p:tgtEl>
                                          <p:spTgt spid="9"/>
                                        </p:tgtEl>
                                        <p:attrNameLst>
                                          <p:attrName>style.rotation</p:attrName>
                                        </p:attrNameLst>
                                      </p:cBhvr>
                                      <p:tavLst>
                                        <p:tav tm="0">
                                          <p:val>
                                            <p:fltVal val="90"/>
                                          </p:val>
                                        </p:tav>
                                        <p:tav tm="100000">
                                          <p:val>
                                            <p:fltVal val="0"/>
                                          </p:val>
                                        </p:tav>
                                      </p:tavLst>
                                    </p:anim>
                                    <p:animEffect transition="in" filter="fade">
                                      <p:cBhvr>
                                        <p:cTn id="3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2" grpId="0"/>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2FA66DA1-FADE-6748-E580-4563A3196A11}"/>
              </a:ext>
            </a:extLst>
          </p:cNvPr>
          <p:cNvSpPr/>
          <p:nvPr/>
        </p:nvSpPr>
        <p:spPr>
          <a:xfrm>
            <a:off x="661978" y="366850"/>
            <a:ext cx="4161912" cy="950539"/>
          </a:xfrm>
          <a:prstGeom prst="parallelogram">
            <a:avLst>
              <a:gd name="adj" fmla="val 24198"/>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6608E2C-F600-45FA-5481-8CFE8329A164}"/>
              </a:ext>
            </a:extLst>
          </p:cNvPr>
          <p:cNvSpPr txBox="1"/>
          <p:nvPr/>
        </p:nvSpPr>
        <p:spPr>
          <a:xfrm>
            <a:off x="412429" y="457400"/>
            <a:ext cx="5716630"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0000"/>
                </a:solidFill>
                <a:effectLst/>
                <a:uLnTx/>
                <a:uFillTx/>
                <a:latin typeface="Bebas Neue Bold" panose="020B0606020202050201" pitchFamily="34" charset="0"/>
                <a:ea typeface="+mn-ea"/>
                <a:cs typeface="+mn-cs"/>
              </a:rPr>
              <a:t>MARVEL Social media ANALISYS</a:t>
            </a:r>
            <a:endParaRPr kumimoji="0" lang="en-IN" sz="4400" b="0" i="0" u="none" strike="noStrike" kern="1200" cap="none" spc="0" normalizeH="0" baseline="0" noProof="0" dirty="0">
              <a:ln>
                <a:noFill/>
              </a:ln>
              <a:solidFill>
                <a:srgbClr val="FF0000"/>
              </a:solidFill>
              <a:effectLst/>
              <a:uLnTx/>
              <a:uFillTx/>
              <a:latin typeface="Bebas Neue Bold" panose="020B0606020202050201" pitchFamily="34" charset="0"/>
              <a:ea typeface="+mn-ea"/>
              <a:cs typeface="+mn-cs"/>
            </a:endParaRPr>
          </a:p>
        </p:txBody>
      </p:sp>
      <p:sp>
        <p:nvSpPr>
          <p:cNvPr id="2" name="TextBox 1">
            <a:extLst>
              <a:ext uri="{FF2B5EF4-FFF2-40B4-BE49-F238E27FC236}">
                <a16:creationId xmlns:a16="http://schemas.microsoft.com/office/drawing/2014/main" id="{F2063EEA-DCC8-6B9F-1E0F-2F87D1B44621}"/>
              </a:ext>
            </a:extLst>
          </p:cNvPr>
          <p:cNvSpPr txBox="1"/>
          <p:nvPr/>
        </p:nvSpPr>
        <p:spPr>
          <a:xfrm>
            <a:off x="412429" y="1252724"/>
            <a:ext cx="8822923" cy="1031886"/>
          </a:xfrm>
          <a:prstGeom prst="rect">
            <a:avLst/>
          </a:prstGeom>
          <a:noFill/>
        </p:spPr>
        <p:txBody>
          <a:bodyPr wrap="square" rtlCol="0">
            <a:spAutoFit/>
          </a:bodyPr>
          <a:lstStyle/>
          <a:p>
            <a:pPr lvl="0">
              <a:lnSpc>
                <a:spcPct val="150000"/>
              </a:lnSpc>
              <a:defRPr/>
            </a:pPr>
            <a: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We decided to take that data and create an analysis that might improve Marvel’s engagement.</a:t>
            </a:r>
            <a:b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br>
            <a: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For instance, we looked at what is the best time of day to post in, based on the engagement of this specific tested audience.</a:t>
            </a:r>
            <a:b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br>
            <a: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While the engagement</a:t>
            </a:r>
            <a:r>
              <a:rPr lang="en-US" sz="1050" dirty="0">
                <a:solidFill>
                  <a:prstClr val="white"/>
                </a:solidFill>
                <a:latin typeface="Arial" panose="020B0604020202020204" pitchFamily="34" charset="0"/>
                <a:ea typeface="Open Sans" panose="020B0606030504020204" pitchFamily="34" charset="0"/>
                <a:cs typeface="Arial" panose="020B0604020202020204" pitchFamily="34" charset="0"/>
              </a:rPr>
              <a:t> times seem balanced, we do note that between 12:00-14:00 there is a consecutive </a:t>
            </a:r>
            <a:br>
              <a:rPr lang="en-US" sz="1050" dirty="0">
                <a:solidFill>
                  <a:prstClr val="white"/>
                </a:solidFill>
                <a:latin typeface="Arial" panose="020B0604020202020204" pitchFamily="34" charset="0"/>
                <a:ea typeface="Open Sans" panose="020B0606030504020204" pitchFamily="34" charset="0"/>
                <a:cs typeface="Arial" panose="020B0604020202020204" pitchFamily="34" charset="0"/>
              </a:rPr>
            </a:br>
            <a:r>
              <a:rPr lang="en-US" sz="1050" dirty="0">
                <a:solidFill>
                  <a:prstClr val="white"/>
                </a:solidFill>
                <a:latin typeface="Arial" panose="020B0604020202020204" pitchFamily="34" charset="0"/>
                <a:ea typeface="Open Sans" panose="020B0606030504020204" pitchFamily="34" charset="0"/>
                <a:cs typeface="Arial" panose="020B0604020202020204" pitchFamily="34" charset="0"/>
              </a:rPr>
              <a:t>high engagement time that should work in our advantage.</a:t>
            </a:r>
            <a:endPar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29084B55-241B-634F-F11A-8AA42C4F5062}"/>
              </a:ext>
            </a:extLst>
          </p:cNvPr>
          <p:cNvPicPr>
            <a:picLocks noChangeAspect="1"/>
          </p:cNvPicPr>
          <p:nvPr/>
        </p:nvPicPr>
        <p:blipFill>
          <a:blip r:embed="rId3"/>
          <a:stretch>
            <a:fillRect/>
          </a:stretch>
        </p:blipFill>
        <p:spPr>
          <a:xfrm>
            <a:off x="505273" y="2409047"/>
            <a:ext cx="4890227" cy="2039905"/>
          </a:xfrm>
          <a:prstGeom prst="rect">
            <a:avLst/>
          </a:prstGeom>
        </p:spPr>
      </p:pic>
      <p:pic>
        <p:nvPicPr>
          <p:cNvPr id="14" name="Picture 13">
            <a:extLst>
              <a:ext uri="{FF2B5EF4-FFF2-40B4-BE49-F238E27FC236}">
                <a16:creationId xmlns:a16="http://schemas.microsoft.com/office/drawing/2014/main" id="{CAC011F5-2DE5-ED03-5AE6-BBBF80ACFC7F}"/>
              </a:ext>
            </a:extLst>
          </p:cNvPr>
          <p:cNvPicPr>
            <a:picLocks noChangeAspect="1"/>
          </p:cNvPicPr>
          <p:nvPr/>
        </p:nvPicPr>
        <p:blipFill>
          <a:blip r:embed="rId4"/>
          <a:stretch>
            <a:fillRect/>
          </a:stretch>
        </p:blipFill>
        <p:spPr>
          <a:xfrm>
            <a:off x="5662968" y="2410497"/>
            <a:ext cx="2267067" cy="2038455"/>
          </a:xfrm>
          <a:prstGeom prst="rect">
            <a:avLst/>
          </a:prstGeom>
        </p:spPr>
      </p:pic>
      <p:graphicFrame>
        <p:nvGraphicFramePr>
          <p:cNvPr id="3" name="Chart 2">
            <a:extLst>
              <a:ext uri="{FF2B5EF4-FFF2-40B4-BE49-F238E27FC236}">
                <a16:creationId xmlns:a16="http://schemas.microsoft.com/office/drawing/2014/main" id="{2C4371C3-65D2-F0ED-586B-B0DDE8A38909}"/>
              </a:ext>
            </a:extLst>
          </p:cNvPr>
          <p:cNvGraphicFramePr/>
          <p:nvPr>
            <p:extLst>
              <p:ext uri="{D42A27DB-BD31-4B8C-83A1-F6EECF244321}">
                <p14:modId xmlns:p14="http://schemas.microsoft.com/office/powerpoint/2010/main" val="1285820279"/>
              </p:ext>
            </p:extLst>
          </p:nvPr>
        </p:nvGraphicFramePr>
        <p:xfrm>
          <a:off x="8048694" y="1881309"/>
          <a:ext cx="3772305" cy="3095379"/>
        </p:xfrm>
        <a:graphic>
          <a:graphicData uri="http://schemas.openxmlformats.org/drawingml/2006/chart">
            <c:chart xmlns:c="http://schemas.openxmlformats.org/drawingml/2006/chart" xmlns:r="http://schemas.openxmlformats.org/officeDocument/2006/relationships" r:id="rId5"/>
          </a:graphicData>
        </a:graphic>
      </p:graphicFrame>
      <p:pic>
        <p:nvPicPr>
          <p:cNvPr id="6" name="Picture 5" descr="A person in a garment lying on his stomach&#10;&#10;Description automatically generated">
            <a:extLst>
              <a:ext uri="{FF2B5EF4-FFF2-40B4-BE49-F238E27FC236}">
                <a16:creationId xmlns:a16="http://schemas.microsoft.com/office/drawing/2014/main" id="{EBD093DC-F705-B1C0-298B-653E587A3E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8317" y="3954670"/>
            <a:ext cx="5075503" cy="2854971"/>
          </a:xfrm>
          <a:prstGeom prst="rect">
            <a:avLst/>
          </a:prstGeom>
        </p:spPr>
      </p:pic>
      <p:sp>
        <p:nvSpPr>
          <p:cNvPr id="4" name="TextBox 3">
            <a:extLst>
              <a:ext uri="{FF2B5EF4-FFF2-40B4-BE49-F238E27FC236}">
                <a16:creationId xmlns:a16="http://schemas.microsoft.com/office/drawing/2014/main" id="{D1205C3F-6371-71E8-9A0E-80DF962A0DCE}"/>
              </a:ext>
            </a:extLst>
          </p:cNvPr>
          <p:cNvSpPr txBox="1"/>
          <p:nvPr/>
        </p:nvSpPr>
        <p:spPr>
          <a:xfrm>
            <a:off x="8118214" y="4976688"/>
            <a:ext cx="3877599" cy="438838"/>
          </a:xfrm>
          <a:prstGeom prst="rect">
            <a:avLst/>
          </a:prstGeom>
          <a:noFill/>
        </p:spPr>
        <p:txBody>
          <a:bodyPr wrap="square" rtlCol="0">
            <a:spAutoFit/>
          </a:bodyPr>
          <a:lstStyle/>
          <a:p>
            <a:pPr lvl="0">
              <a:lnSpc>
                <a:spcPct val="150000"/>
              </a:lnSpc>
              <a:defRPr/>
            </a:pPr>
            <a:r>
              <a:rPr lang="he-IL" sz="800" dirty="0">
                <a:solidFill>
                  <a:prstClr val="white"/>
                </a:solidFill>
                <a:latin typeface="Arial" panose="020B0604020202020204" pitchFamily="34" charset="0"/>
                <a:ea typeface="Open Sans" panose="020B0606030504020204" pitchFamily="34" charset="0"/>
              </a:rPr>
              <a:t>*</a:t>
            </a:r>
            <a:r>
              <a:rPr lang="en-US" sz="800" dirty="0">
                <a:solidFill>
                  <a:prstClr val="white"/>
                </a:solidFill>
                <a:latin typeface="Arial" panose="020B0604020202020204" pitchFamily="34" charset="0"/>
                <a:ea typeface="Open Sans" panose="020B0606030504020204" pitchFamily="34" charset="0"/>
                <a:cs typeface="Arial" panose="020B0604020202020204" pitchFamily="34" charset="0"/>
              </a:rPr>
              <a:t>This are the top 10 times, there are other times not mentioned in this chart </a:t>
            </a:r>
            <a:br>
              <a:rPr lang="en-US" sz="800" dirty="0">
                <a:solidFill>
                  <a:prstClr val="white"/>
                </a:solidFill>
                <a:latin typeface="Arial" panose="020B0604020202020204" pitchFamily="34" charset="0"/>
                <a:ea typeface="Open Sans" panose="020B0606030504020204" pitchFamily="34" charset="0"/>
                <a:cs typeface="Arial" panose="020B0604020202020204" pitchFamily="34" charset="0"/>
              </a:rPr>
            </a:br>
            <a:r>
              <a:rPr lang="en-US" sz="800" dirty="0">
                <a:solidFill>
                  <a:prstClr val="white"/>
                </a:solidFill>
                <a:latin typeface="Arial" panose="020B0604020202020204" pitchFamily="34" charset="0"/>
                <a:ea typeface="Open Sans" panose="020B0606030504020204" pitchFamily="34" charset="0"/>
                <a:cs typeface="Arial" panose="020B0604020202020204" pitchFamily="34" charset="0"/>
              </a:rPr>
              <a:t>that total in less then 55% precent of the data</a:t>
            </a:r>
          </a:p>
        </p:txBody>
      </p:sp>
    </p:spTree>
    <p:extLst>
      <p:ext uri="{BB962C8B-B14F-4D97-AF65-F5344CB8AC3E}">
        <p14:creationId xmlns:p14="http://schemas.microsoft.com/office/powerpoint/2010/main" val="409968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1.25E-6 4.81481E-6 L 0.54974 4.81481E-6 " pathEditMode="relative" rAng="0" ptsTypes="AA">
                                      <p:cBhvr>
                                        <p:cTn id="6" dur="1000" fill="hold"/>
                                        <p:tgtEl>
                                          <p:spTgt spid="5"/>
                                        </p:tgtEl>
                                        <p:attrNameLst>
                                          <p:attrName>ppt_x</p:attrName>
                                          <p:attrName>ppt_y</p:attrName>
                                        </p:attrNameLst>
                                      </p:cBhvr>
                                      <p:rCtr x="27487" y="0"/>
                                    </p:animMotion>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1000"/>
                                        <p:tgtEl>
                                          <p:spTgt spid="8"/>
                                        </p:tgtEl>
                                      </p:cBhvr>
                                    </p:animEffect>
                                  </p:childTnLst>
                                </p:cTn>
                              </p:par>
                            </p:childTnLst>
                          </p:cTn>
                        </p:par>
                        <p:par>
                          <p:cTn id="10" fill="hold">
                            <p:stCondLst>
                              <p:cond delay="1000"/>
                            </p:stCondLst>
                            <p:childTnLst>
                              <p:par>
                                <p:cTn id="11" presetID="18" presetClass="entr" presetSubtype="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strips(downRight)">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anim calcmode="lin" valueType="num">
                                      <p:cBhvr>
                                        <p:cTn id="34" dur="1000" fill="hold"/>
                                        <p:tgtEl>
                                          <p:spTgt spid="3"/>
                                        </p:tgtEl>
                                        <p:attrNameLst>
                                          <p:attrName>ppt_x</p:attrName>
                                        </p:attrNameLst>
                                      </p:cBhvr>
                                      <p:tavLst>
                                        <p:tav tm="0">
                                          <p:val>
                                            <p:strVal val="#ppt_x"/>
                                          </p:val>
                                        </p:tav>
                                        <p:tav tm="100000">
                                          <p:val>
                                            <p:strVal val="#ppt_x"/>
                                          </p:val>
                                        </p:tav>
                                      </p:tavLst>
                                    </p:anim>
                                    <p:anim calcmode="lin" valueType="num">
                                      <p:cBhvr>
                                        <p:cTn id="35" dur="1000" fill="hold"/>
                                        <p:tgtEl>
                                          <p:spTgt spid="3"/>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18" presetClass="entr" presetSubtype="6"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strips(downRight)">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2" grpId="0"/>
      <p:bldGraphic spid="3" grpId="0">
        <p:bldAsOne/>
      </p:bldGraphic>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2FA66DA1-FADE-6748-E580-4563A3196A11}"/>
              </a:ext>
            </a:extLst>
          </p:cNvPr>
          <p:cNvSpPr/>
          <p:nvPr/>
        </p:nvSpPr>
        <p:spPr>
          <a:xfrm>
            <a:off x="661977" y="366850"/>
            <a:ext cx="4161912" cy="950539"/>
          </a:xfrm>
          <a:prstGeom prst="parallelogram">
            <a:avLst>
              <a:gd name="adj" fmla="val 24198"/>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6608E2C-F600-45FA-5481-8CFE8329A164}"/>
              </a:ext>
            </a:extLst>
          </p:cNvPr>
          <p:cNvSpPr txBox="1"/>
          <p:nvPr/>
        </p:nvSpPr>
        <p:spPr>
          <a:xfrm>
            <a:off x="412429" y="457400"/>
            <a:ext cx="5716630"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0000"/>
                </a:solidFill>
                <a:effectLst/>
                <a:uLnTx/>
                <a:uFillTx/>
                <a:latin typeface="Bebas Neue Bold" panose="020B0606020202050201" pitchFamily="34" charset="0"/>
                <a:ea typeface="+mn-ea"/>
                <a:cs typeface="+mn-cs"/>
              </a:rPr>
              <a:t>MARVEL Social media ANALISYS</a:t>
            </a:r>
            <a:endParaRPr kumimoji="0" lang="en-IN" sz="4400" b="0" i="0" u="none" strike="noStrike" kern="1200" cap="none" spc="0" normalizeH="0" baseline="0" noProof="0" dirty="0">
              <a:ln>
                <a:noFill/>
              </a:ln>
              <a:solidFill>
                <a:srgbClr val="FF0000"/>
              </a:solidFill>
              <a:effectLst/>
              <a:uLnTx/>
              <a:uFillTx/>
              <a:latin typeface="Bebas Neue Bold" panose="020B0606020202050201" pitchFamily="34" charset="0"/>
              <a:ea typeface="+mn-ea"/>
              <a:cs typeface="+mn-cs"/>
            </a:endParaRPr>
          </a:p>
        </p:txBody>
      </p:sp>
      <p:sp>
        <p:nvSpPr>
          <p:cNvPr id="2" name="TextBox 1">
            <a:extLst>
              <a:ext uri="{FF2B5EF4-FFF2-40B4-BE49-F238E27FC236}">
                <a16:creationId xmlns:a16="http://schemas.microsoft.com/office/drawing/2014/main" id="{F2063EEA-DCC8-6B9F-1E0F-2F87D1B44621}"/>
              </a:ext>
            </a:extLst>
          </p:cNvPr>
          <p:cNvSpPr txBox="1"/>
          <p:nvPr/>
        </p:nvSpPr>
        <p:spPr>
          <a:xfrm>
            <a:off x="412428" y="1254294"/>
            <a:ext cx="8822923" cy="54713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And we also analyzed our crowd’s engagement and attention with specific type of photos,</a:t>
            </a:r>
            <a:b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br>
            <a: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We</a:t>
            </a:r>
            <a:r>
              <a:rPr kumimoji="0" lang="en-US" sz="1050" b="0" i="0" u="none" strike="noStrike" kern="1200" cap="none" spc="0" normalizeH="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 looked at our 10 most engaged posts and than searched which tags appear the most in those photos.</a:t>
            </a:r>
            <a:endPar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56DD53DA-10BC-7C6C-423B-955B05CAA518}"/>
              </a:ext>
            </a:extLst>
          </p:cNvPr>
          <p:cNvPicPr>
            <a:picLocks noChangeAspect="1"/>
          </p:cNvPicPr>
          <p:nvPr/>
        </p:nvPicPr>
        <p:blipFill>
          <a:blip r:embed="rId3"/>
          <a:stretch>
            <a:fillRect/>
          </a:stretch>
        </p:blipFill>
        <p:spPr>
          <a:xfrm>
            <a:off x="517194" y="2001223"/>
            <a:ext cx="8508260" cy="3769251"/>
          </a:xfrm>
          <a:prstGeom prst="rect">
            <a:avLst/>
          </a:prstGeom>
        </p:spPr>
      </p:pic>
      <p:pic>
        <p:nvPicPr>
          <p:cNvPr id="3" name="Picture 2" descr="A person in a garment&#10;&#10;Description automatically generated">
            <a:extLst>
              <a:ext uri="{FF2B5EF4-FFF2-40B4-BE49-F238E27FC236}">
                <a16:creationId xmlns:a16="http://schemas.microsoft.com/office/drawing/2014/main" id="{01951CEB-023F-2F71-0FD3-8C99DBD13496}"/>
              </a:ext>
            </a:extLst>
          </p:cNvPr>
          <p:cNvPicPr>
            <a:picLocks noChangeAspect="1"/>
          </p:cNvPicPr>
          <p:nvPr/>
        </p:nvPicPr>
        <p:blipFill rotWithShape="1">
          <a:blip r:embed="rId4">
            <a:extLst>
              <a:ext uri="{28A0092B-C50C-407E-A947-70E740481C1C}">
                <a14:useLocalDpi xmlns:a14="http://schemas.microsoft.com/office/drawing/2010/main" val="0"/>
              </a:ext>
            </a:extLst>
          </a:blip>
          <a:srcRect b="4968"/>
          <a:stretch/>
        </p:blipFill>
        <p:spPr>
          <a:xfrm>
            <a:off x="9468986" y="3379889"/>
            <a:ext cx="3659950" cy="3478111"/>
          </a:xfrm>
          <a:prstGeom prst="rect">
            <a:avLst/>
          </a:prstGeom>
        </p:spPr>
      </p:pic>
      <p:graphicFrame>
        <p:nvGraphicFramePr>
          <p:cNvPr id="10" name="Chart 9">
            <a:extLst>
              <a:ext uri="{FF2B5EF4-FFF2-40B4-BE49-F238E27FC236}">
                <a16:creationId xmlns:a16="http://schemas.microsoft.com/office/drawing/2014/main" id="{79BCC1B4-BC08-7AC4-D18E-EBE6735A28B4}"/>
              </a:ext>
            </a:extLst>
          </p:cNvPr>
          <p:cNvGraphicFramePr/>
          <p:nvPr>
            <p:extLst>
              <p:ext uri="{D42A27DB-BD31-4B8C-83A1-F6EECF244321}">
                <p14:modId xmlns:p14="http://schemas.microsoft.com/office/powerpoint/2010/main" val="1632085942"/>
              </p:ext>
            </p:extLst>
          </p:nvPr>
        </p:nvGraphicFramePr>
        <p:xfrm>
          <a:off x="9577099" y="1736390"/>
          <a:ext cx="2202473" cy="164349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8524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1.25E-6 4.81481E-6 L 0.54974 4.81481E-6 " pathEditMode="relative" rAng="0" ptsTypes="AA">
                                      <p:cBhvr>
                                        <p:cTn id="6" dur="1000" fill="hold"/>
                                        <p:tgtEl>
                                          <p:spTgt spid="5"/>
                                        </p:tgtEl>
                                        <p:attrNameLst>
                                          <p:attrName>ppt_x</p:attrName>
                                          <p:attrName>ppt_y</p:attrName>
                                        </p:attrNameLst>
                                      </p:cBhvr>
                                      <p:rCtr x="27487" y="0"/>
                                    </p:animMotion>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1000"/>
                                        <p:tgtEl>
                                          <p:spTgt spid="8"/>
                                        </p:tgtEl>
                                      </p:cBhvr>
                                    </p:animEffect>
                                  </p:childTnLst>
                                </p:cTn>
                              </p:par>
                            </p:childTnLst>
                          </p:cTn>
                        </p:par>
                        <p:par>
                          <p:cTn id="10" fill="hold">
                            <p:stCondLst>
                              <p:cond delay="1000"/>
                            </p:stCondLst>
                            <p:childTnLst>
                              <p:par>
                                <p:cTn id="11" presetID="18" presetClass="entr" presetSubtype="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strips(downRight)">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Text, logo&#10;&#10;Description automatically generated">
            <a:extLst>
              <a:ext uri="{FF2B5EF4-FFF2-40B4-BE49-F238E27FC236}">
                <a16:creationId xmlns:a16="http://schemas.microsoft.com/office/drawing/2014/main" id="{299E132E-389E-004E-7A48-D7C151E92121}"/>
              </a:ext>
            </a:extLst>
          </p:cNvPr>
          <p:cNvPicPr>
            <a:picLocks noChangeAspect="1"/>
          </p:cNvPicPr>
          <p:nvPr/>
        </p:nvPicPr>
        <p:blipFill>
          <a:blip r:embed="rId3">
            <a:alphaModFix amt="18000"/>
            <a:extLst>
              <a:ext uri="{28A0092B-C50C-407E-A947-70E740481C1C}">
                <a14:useLocalDpi xmlns:a14="http://schemas.microsoft.com/office/drawing/2010/main" val="0"/>
              </a:ext>
            </a:extLst>
          </a:blip>
          <a:stretch>
            <a:fillRect/>
          </a:stretch>
        </p:blipFill>
        <p:spPr>
          <a:xfrm>
            <a:off x="3238500" y="571500"/>
            <a:ext cx="5715000" cy="5715000"/>
          </a:xfrm>
          <a:prstGeom prst="rect">
            <a:avLst/>
          </a:prstGeom>
        </p:spPr>
      </p:pic>
      <p:sp>
        <p:nvSpPr>
          <p:cNvPr id="3" name="TextBox 2">
            <a:extLst>
              <a:ext uri="{FF2B5EF4-FFF2-40B4-BE49-F238E27FC236}">
                <a16:creationId xmlns:a16="http://schemas.microsoft.com/office/drawing/2014/main" id="{F49B4B8B-479A-6BF5-0C6B-D88C12E77D19}"/>
              </a:ext>
            </a:extLst>
          </p:cNvPr>
          <p:cNvSpPr txBox="1"/>
          <p:nvPr/>
        </p:nvSpPr>
        <p:spPr>
          <a:xfrm>
            <a:off x="3553478" y="2086496"/>
            <a:ext cx="5085046" cy="2215991"/>
          </a:xfrm>
          <a:prstGeom prst="rect">
            <a:avLst/>
          </a:prstGeom>
          <a:noFill/>
        </p:spPr>
        <p:txBody>
          <a:bodyPr wrap="none" rtlCol="0">
            <a:spAutoFit/>
          </a:bodyPr>
          <a:lstStyle/>
          <a:p>
            <a:pPr algn="ctr"/>
            <a:r>
              <a:rPr lang="en-IN" sz="13800" dirty="0">
                <a:solidFill>
                  <a:srgbClr val="FF0000"/>
                </a:solidFill>
                <a:latin typeface="Bebas Neue" panose="020B0606020202050201" pitchFamily="34" charset="0"/>
              </a:rPr>
              <a:t>THANKS !</a:t>
            </a:r>
          </a:p>
        </p:txBody>
      </p:sp>
    </p:spTree>
    <p:extLst>
      <p:ext uri="{BB962C8B-B14F-4D97-AF65-F5344CB8AC3E}">
        <p14:creationId xmlns:p14="http://schemas.microsoft.com/office/powerpoint/2010/main" val="143451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500" fill="hold"/>
                                        <p:tgtEl>
                                          <p:spTgt spid="2"/>
                                        </p:tgtEl>
                                      </p:cBhvr>
                                      <p:by x="150000" y="150000"/>
                                    </p:animScale>
                                  </p:childTnLst>
                                  <p:subTnLst>
                                    <p:audio>
                                      <p:cMediaNode>
                                        <p:cTn display="0" masterRel="sameClick">
                                          <p:stCondLst>
                                            <p:cond evt="begin" delay="0">
                                              <p:tn val="5"/>
                                            </p:cond>
                                          </p:stCondLst>
                                          <p:endCondLst>
                                            <p:cond evt="onStopAudio" delay="0">
                                              <p:tgtEl>
                                                <p:sldTgt/>
                                              </p:tgtEl>
                                            </p:cond>
                                          </p:endCondLst>
                                        </p:cTn>
                                        <p:tgtEl>
                                          <p:sndTgt r:embed="rId2" name="Slide3 new1.wav"/>
                                        </p:tgtEl>
                                      </p:cMediaNode>
                                    </p:audio>
                                  </p:subTnLst>
                                </p:cTn>
                              </p:par>
                            </p:childTnLst>
                          </p:cTn>
                        </p:par>
                        <p:par>
                          <p:cTn id="7" fill="hold">
                            <p:stCondLst>
                              <p:cond delay="500"/>
                            </p:stCondLst>
                            <p:childTnLst>
                              <p:par>
                                <p:cTn id="8" presetID="42"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Parallelogram 6">
            <a:extLst>
              <a:ext uri="{FF2B5EF4-FFF2-40B4-BE49-F238E27FC236}">
                <a16:creationId xmlns:a16="http://schemas.microsoft.com/office/drawing/2014/main" id="{2F10FBF7-A53C-2FE7-01B1-2D3716D71AB2}"/>
              </a:ext>
            </a:extLst>
          </p:cNvPr>
          <p:cNvSpPr/>
          <p:nvPr/>
        </p:nvSpPr>
        <p:spPr>
          <a:xfrm>
            <a:off x="5500477" y="-600856"/>
            <a:ext cx="6431280" cy="8453907"/>
          </a:xfrm>
          <a:prstGeom prst="parallelogram">
            <a:avLst>
              <a:gd name="adj" fmla="val 34005"/>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A1A3436-6CB7-8A2E-C176-58431999133C}"/>
              </a:ext>
            </a:extLst>
          </p:cNvPr>
          <p:cNvSpPr txBox="1"/>
          <p:nvPr/>
        </p:nvSpPr>
        <p:spPr>
          <a:xfrm>
            <a:off x="5899052" y="2980569"/>
            <a:ext cx="6067368" cy="3171637"/>
          </a:xfrm>
          <a:prstGeom prst="rect">
            <a:avLst/>
          </a:prstGeom>
          <a:noFill/>
        </p:spPr>
        <p:txBody>
          <a:bodyPr wrap="square" rtlCol="0">
            <a:spAutoFit/>
          </a:bodyPr>
          <a:lstStyle/>
          <a:p>
            <a:pPr>
              <a:lnSpc>
                <a:spcPct val="150000"/>
              </a:lnSpc>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Marvel Studios is a film production company known for creating the Marvel Cinematic Universe (MCU), a media franchise that includes interconnected superhero films and TV series. </a:t>
            </a:r>
            <a:r>
              <a:rPr lang="en-US" sz="1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Founded in 1993</a:t>
            </a: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a division of The Walt Disney Company </a:t>
            </a:r>
            <a:r>
              <a:rPr lang="en-US" sz="1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since 2009</a:t>
            </a: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 Marvel Studios has produced </a:t>
            </a:r>
            <a:r>
              <a:rPr lang="en-US" sz="1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numerous blockbuster </a:t>
            </a: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hits featuring iconic characters such as Deadpool, Spider-Man, and the Avengers. The MCU is celebrated for its elaborate storytelling, extensive character arcs, and crossover events, making it one of the most successful and influential film franchises in history.</a:t>
            </a:r>
            <a:endParaRPr lang="en-IN"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76608E2C-F600-45FA-5481-8CFE8329A164}"/>
              </a:ext>
            </a:extLst>
          </p:cNvPr>
          <p:cNvSpPr txBox="1"/>
          <p:nvPr/>
        </p:nvSpPr>
        <p:spPr>
          <a:xfrm>
            <a:off x="5984061" y="1874521"/>
            <a:ext cx="6346609" cy="769441"/>
          </a:xfrm>
          <a:prstGeom prst="rect">
            <a:avLst/>
          </a:prstGeom>
          <a:noFill/>
        </p:spPr>
        <p:txBody>
          <a:bodyPr wrap="none" rtlCol="0">
            <a:spAutoFit/>
          </a:bodyPr>
          <a:lstStyle/>
          <a:p>
            <a:r>
              <a:rPr lang="en-IN" sz="4400" dirty="0">
                <a:solidFill>
                  <a:srgbClr val="FF0000"/>
                </a:solidFill>
                <a:latin typeface="Bebas Neue Bold" panose="020B0606020202050201" pitchFamily="34" charset="0"/>
              </a:rPr>
              <a:t>Introduction to Marvel Studios</a:t>
            </a:r>
          </a:p>
        </p:txBody>
      </p:sp>
      <p:pic>
        <p:nvPicPr>
          <p:cNvPr id="50" name="Picture 49">
            <a:extLst>
              <a:ext uri="{FF2B5EF4-FFF2-40B4-BE49-F238E27FC236}">
                <a16:creationId xmlns:a16="http://schemas.microsoft.com/office/drawing/2014/main" id="{FFEC6777-2D63-2055-78B1-DDD045AA197B}"/>
              </a:ext>
            </a:extLst>
          </p:cNvPr>
          <p:cNvPicPr>
            <a:picLocks noChangeAspect="1"/>
          </p:cNvPicPr>
          <p:nvPr/>
        </p:nvPicPr>
        <p:blipFill>
          <a:blip r:embed="rId2"/>
          <a:stretch>
            <a:fillRect/>
          </a:stretch>
        </p:blipFill>
        <p:spPr>
          <a:xfrm>
            <a:off x="200003" y="1935960"/>
            <a:ext cx="5675948" cy="2986077"/>
          </a:xfrm>
          <a:prstGeom prst="rect">
            <a:avLst/>
          </a:prstGeom>
        </p:spPr>
      </p:pic>
    </p:spTree>
    <p:extLst>
      <p:ext uri="{BB962C8B-B14F-4D97-AF65-F5344CB8AC3E}">
        <p14:creationId xmlns:p14="http://schemas.microsoft.com/office/powerpoint/2010/main" val="320503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 name="Picture 19" descr="Text, logo&#10;&#10;Description automatically generated">
            <a:extLst>
              <a:ext uri="{FF2B5EF4-FFF2-40B4-BE49-F238E27FC236}">
                <a16:creationId xmlns:a16="http://schemas.microsoft.com/office/drawing/2014/main" id="{4E420AEE-5E12-957F-ABBB-4ED39AFD9103}"/>
              </a:ext>
            </a:extLst>
          </p:cNvPr>
          <p:cNvPicPr>
            <a:picLocks noChangeAspect="1"/>
          </p:cNvPicPr>
          <p:nvPr/>
        </p:nvPicPr>
        <p:blipFill>
          <a:blip r:embed="rId2">
            <a:alphaModFix amt="18000"/>
            <a:extLst>
              <a:ext uri="{28A0092B-C50C-407E-A947-70E740481C1C}">
                <a14:useLocalDpi xmlns:a14="http://schemas.microsoft.com/office/drawing/2010/main" val="0"/>
              </a:ext>
            </a:extLst>
          </a:blip>
          <a:stretch>
            <a:fillRect/>
          </a:stretch>
        </p:blipFill>
        <p:spPr>
          <a:xfrm>
            <a:off x="3238500" y="571500"/>
            <a:ext cx="5715000" cy="5715000"/>
          </a:xfrm>
          <a:prstGeom prst="rect">
            <a:avLst/>
          </a:prstGeom>
        </p:spPr>
      </p:pic>
      <p:cxnSp>
        <p:nvCxnSpPr>
          <p:cNvPr id="22" name="Straight Connector 21">
            <a:extLst>
              <a:ext uri="{FF2B5EF4-FFF2-40B4-BE49-F238E27FC236}">
                <a16:creationId xmlns:a16="http://schemas.microsoft.com/office/drawing/2014/main" id="{22547133-7B52-A923-B8FF-CA70648D6057}"/>
              </a:ext>
            </a:extLst>
          </p:cNvPr>
          <p:cNvCxnSpPr>
            <a:cxnSpLocks/>
          </p:cNvCxnSpPr>
          <p:nvPr/>
        </p:nvCxnSpPr>
        <p:spPr>
          <a:xfrm>
            <a:off x="0" y="2802589"/>
            <a:ext cx="121920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F652E10-4628-5D72-4FED-69D833FAE3D3}"/>
              </a:ext>
            </a:extLst>
          </p:cNvPr>
          <p:cNvSpPr txBox="1"/>
          <p:nvPr/>
        </p:nvSpPr>
        <p:spPr>
          <a:xfrm>
            <a:off x="4799815" y="746036"/>
            <a:ext cx="2592376" cy="769441"/>
          </a:xfrm>
          <a:prstGeom prst="rect">
            <a:avLst/>
          </a:prstGeom>
          <a:noFill/>
        </p:spPr>
        <p:txBody>
          <a:bodyPr wrap="none" rtlCol="0">
            <a:spAutoFit/>
          </a:bodyPr>
          <a:lstStyle/>
          <a:p>
            <a:pPr algn="ctr"/>
            <a:r>
              <a:rPr lang="en-IN" sz="4400" dirty="0" err="1">
                <a:solidFill>
                  <a:srgbClr val="FF0000"/>
                </a:solidFill>
                <a:latin typeface="Bebas Neue Bold" panose="020B0606020202050201" pitchFamily="34" charset="0"/>
              </a:rPr>
              <a:t>Mcu</a:t>
            </a:r>
            <a:r>
              <a:rPr lang="en-IN" sz="4400" dirty="0">
                <a:solidFill>
                  <a:srgbClr val="FF0000"/>
                </a:solidFill>
                <a:latin typeface="Bebas Neue Bold" panose="020B0606020202050201" pitchFamily="34" charset="0"/>
              </a:rPr>
              <a:t> TIMELINE</a:t>
            </a:r>
          </a:p>
        </p:txBody>
      </p:sp>
      <p:grpSp>
        <p:nvGrpSpPr>
          <p:cNvPr id="30" name="Group 29">
            <a:extLst>
              <a:ext uri="{FF2B5EF4-FFF2-40B4-BE49-F238E27FC236}">
                <a16:creationId xmlns:a16="http://schemas.microsoft.com/office/drawing/2014/main" id="{4CEE17A4-AE05-E9FB-5E47-A7490645E8B4}"/>
              </a:ext>
            </a:extLst>
          </p:cNvPr>
          <p:cNvGrpSpPr/>
          <p:nvPr/>
        </p:nvGrpSpPr>
        <p:grpSpPr>
          <a:xfrm>
            <a:off x="401427" y="2547946"/>
            <a:ext cx="1904363" cy="1518996"/>
            <a:chOff x="154936" y="2547946"/>
            <a:chExt cx="1904363" cy="1518996"/>
          </a:xfrm>
        </p:grpSpPr>
        <p:sp>
          <p:nvSpPr>
            <p:cNvPr id="5" name="Parallelogram 4">
              <a:extLst>
                <a:ext uri="{FF2B5EF4-FFF2-40B4-BE49-F238E27FC236}">
                  <a16:creationId xmlns:a16="http://schemas.microsoft.com/office/drawing/2014/main" id="{9074A468-C00A-E8EB-905E-D47F07FDBB14}"/>
                </a:ext>
              </a:extLst>
            </p:cNvPr>
            <p:cNvSpPr/>
            <p:nvPr/>
          </p:nvSpPr>
          <p:spPr>
            <a:xfrm>
              <a:off x="172626" y="2547946"/>
              <a:ext cx="1886673" cy="509286"/>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E357828-340A-DF5A-2F02-A0A4F8C0C3D9}"/>
                </a:ext>
              </a:extLst>
            </p:cNvPr>
            <p:cNvSpPr txBox="1"/>
            <p:nvPr/>
          </p:nvSpPr>
          <p:spPr>
            <a:xfrm>
              <a:off x="742144" y="2565726"/>
              <a:ext cx="697627" cy="477054"/>
            </a:xfrm>
            <a:prstGeom prst="rect">
              <a:avLst/>
            </a:prstGeom>
            <a:noFill/>
          </p:spPr>
          <p:txBody>
            <a:bodyPr wrap="none" rtlCol="0">
              <a:spAutoFit/>
            </a:bodyPr>
            <a:lstStyle/>
            <a:p>
              <a:r>
                <a:rPr lang="en-IN" sz="2500" dirty="0">
                  <a:solidFill>
                    <a:srgbClr val="FF0000"/>
                  </a:solidFill>
                  <a:latin typeface="Bebas Neue" panose="020B0606020202050201" pitchFamily="34" charset="0"/>
                </a:rPr>
                <a:t>1993</a:t>
              </a:r>
            </a:p>
          </p:txBody>
        </p:sp>
        <p:sp>
          <p:nvSpPr>
            <p:cNvPr id="21" name="TextBox 20">
              <a:extLst>
                <a:ext uri="{FF2B5EF4-FFF2-40B4-BE49-F238E27FC236}">
                  <a16:creationId xmlns:a16="http://schemas.microsoft.com/office/drawing/2014/main" id="{7C1E162E-3A94-08DE-CBA6-C005F4BA660A}"/>
                </a:ext>
              </a:extLst>
            </p:cNvPr>
            <p:cNvSpPr txBox="1"/>
            <p:nvPr/>
          </p:nvSpPr>
          <p:spPr>
            <a:xfrm>
              <a:off x="154936" y="3310645"/>
              <a:ext cx="1886672" cy="756297"/>
            </a:xfrm>
            <a:prstGeom prst="rect">
              <a:avLst/>
            </a:prstGeom>
            <a:noFill/>
          </p:spPr>
          <p:txBody>
            <a:bodyPr wrap="square" rtlCol="0">
              <a:spAutoFit/>
            </a:bodyPr>
            <a:lstStyle>
              <a:defPPr>
                <a:defRPr lang="en-US"/>
              </a:defPPr>
              <a:lvl1pPr>
                <a:lnSpc>
                  <a:spcPct val="150000"/>
                </a:lnSpc>
                <a:defRPr sz="15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000" dirty="0">
                  <a:latin typeface="Arial" panose="020B0604020202020204" pitchFamily="34" charset="0"/>
                  <a:cs typeface="Arial" panose="020B0604020202020204" pitchFamily="34" charset="0"/>
                </a:rPr>
                <a:t>Marvel Films was established, focusing on producing films based on Marvel characters</a:t>
              </a:r>
              <a:endParaRPr lang="en-IN" sz="1000" dirty="0">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9A103FE6-BC4C-72EA-D69F-CA1E411AB237}"/>
              </a:ext>
            </a:extLst>
          </p:cNvPr>
          <p:cNvGrpSpPr/>
          <p:nvPr/>
        </p:nvGrpSpPr>
        <p:grpSpPr>
          <a:xfrm>
            <a:off x="2614437" y="2554462"/>
            <a:ext cx="2129742" cy="1978121"/>
            <a:chOff x="3003331" y="2550486"/>
            <a:chExt cx="2129742" cy="1978121"/>
          </a:xfrm>
        </p:grpSpPr>
        <p:sp>
          <p:nvSpPr>
            <p:cNvPr id="7" name="Parallelogram 6">
              <a:extLst>
                <a:ext uri="{FF2B5EF4-FFF2-40B4-BE49-F238E27FC236}">
                  <a16:creationId xmlns:a16="http://schemas.microsoft.com/office/drawing/2014/main" id="{42530EB0-6BF7-0479-A09E-49CDD4DFB343}"/>
                </a:ext>
              </a:extLst>
            </p:cNvPr>
            <p:cNvSpPr/>
            <p:nvPr/>
          </p:nvSpPr>
          <p:spPr>
            <a:xfrm>
              <a:off x="3167224" y="2550486"/>
              <a:ext cx="1886673" cy="509286"/>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A6B377F3-440B-A179-6070-B701AC7F8C17}"/>
                </a:ext>
              </a:extLst>
            </p:cNvPr>
            <p:cNvSpPr txBox="1"/>
            <p:nvPr/>
          </p:nvSpPr>
          <p:spPr>
            <a:xfrm>
              <a:off x="3719389" y="2565726"/>
              <a:ext cx="697627" cy="477054"/>
            </a:xfrm>
            <a:prstGeom prst="rect">
              <a:avLst/>
            </a:prstGeom>
            <a:noFill/>
          </p:spPr>
          <p:txBody>
            <a:bodyPr wrap="none" rtlCol="0">
              <a:spAutoFit/>
            </a:bodyPr>
            <a:lstStyle/>
            <a:p>
              <a:r>
                <a:rPr lang="en-IN" sz="2500" dirty="0">
                  <a:solidFill>
                    <a:srgbClr val="FF0000"/>
                  </a:solidFill>
                  <a:latin typeface="Bebas Neue" panose="020B0606020202050201" pitchFamily="34" charset="0"/>
                </a:rPr>
                <a:t>2008</a:t>
              </a:r>
            </a:p>
          </p:txBody>
        </p:sp>
        <p:sp>
          <p:nvSpPr>
            <p:cNvPr id="23" name="TextBox 22">
              <a:extLst>
                <a:ext uri="{FF2B5EF4-FFF2-40B4-BE49-F238E27FC236}">
                  <a16:creationId xmlns:a16="http://schemas.microsoft.com/office/drawing/2014/main" id="{84F7ECE3-238B-CDFA-7B90-40334BFF1A72}"/>
                </a:ext>
              </a:extLst>
            </p:cNvPr>
            <p:cNvSpPr txBox="1"/>
            <p:nvPr/>
          </p:nvSpPr>
          <p:spPr>
            <a:xfrm>
              <a:off x="3003331" y="3310645"/>
              <a:ext cx="2129742" cy="1217962"/>
            </a:xfrm>
            <a:prstGeom prst="rect">
              <a:avLst/>
            </a:prstGeom>
            <a:noFill/>
          </p:spPr>
          <p:txBody>
            <a:bodyPr wrap="square" rtlCol="0">
              <a:spAutoFit/>
            </a:bodyPr>
            <a:lstStyle>
              <a:defPPr>
                <a:defRPr lang="en-US"/>
              </a:defPPr>
              <a:lvl1pPr>
                <a:lnSpc>
                  <a:spcPct val="150000"/>
                </a:lnSpc>
                <a:defRPr sz="15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000" dirty="0">
                  <a:latin typeface="Arial" panose="020B0604020202020204" pitchFamily="34" charset="0"/>
                  <a:cs typeface="Arial" panose="020B0604020202020204" pitchFamily="34" charset="0"/>
                </a:rPr>
                <a:t>The release of "Iron Man" marked the beginning of the MCU. The film's success laid the foundation for the interconnected universe of Marvel films.</a:t>
              </a:r>
              <a:endParaRPr lang="en-IN" sz="1000" dirty="0">
                <a:latin typeface="Arial" panose="020B0604020202020204" pitchFamily="34" charset="0"/>
                <a:cs typeface="Arial" panose="020B0604020202020204" pitchFamily="34" charset="0"/>
              </a:endParaRPr>
            </a:p>
          </p:txBody>
        </p:sp>
      </p:grpSp>
      <p:grpSp>
        <p:nvGrpSpPr>
          <p:cNvPr id="29" name="Group 28">
            <a:extLst>
              <a:ext uri="{FF2B5EF4-FFF2-40B4-BE49-F238E27FC236}">
                <a16:creationId xmlns:a16="http://schemas.microsoft.com/office/drawing/2014/main" id="{C23D9F09-C37E-60E1-A564-E792FF19D427}"/>
              </a:ext>
            </a:extLst>
          </p:cNvPr>
          <p:cNvGrpSpPr/>
          <p:nvPr/>
        </p:nvGrpSpPr>
        <p:grpSpPr>
          <a:xfrm>
            <a:off x="5164150" y="2547946"/>
            <a:ext cx="1949852" cy="1517332"/>
            <a:chOff x="5708487" y="2549610"/>
            <a:chExt cx="1949852" cy="1517332"/>
          </a:xfrm>
        </p:grpSpPr>
        <p:sp>
          <p:nvSpPr>
            <p:cNvPr id="9" name="Parallelogram 8">
              <a:extLst>
                <a:ext uri="{FF2B5EF4-FFF2-40B4-BE49-F238E27FC236}">
                  <a16:creationId xmlns:a16="http://schemas.microsoft.com/office/drawing/2014/main" id="{E99369A3-CBDF-3D99-AA91-D316FD5102B1}"/>
                </a:ext>
              </a:extLst>
            </p:cNvPr>
            <p:cNvSpPr/>
            <p:nvPr/>
          </p:nvSpPr>
          <p:spPr>
            <a:xfrm>
              <a:off x="5740076" y="2549610"/>
              <a:ext cx="1886673" cy="509286"/>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D511B52E-1424-8FA8-7683-45BF76541E55}"/>
                </a:ext>
              </a:extLst>
            </p:cNvPr>
            <p:cNvSpPr txBox="1"/>
            <p:nvPr/>
          </p:nvSpPr>
          <p:spPr>
            <a:xfrm>
              <a:off x="6334600" y="2565726"/>
              <a:ext cx="697627" cy="477054"/>
            </a:xfrm>
            <a:prstGeom prst="rect">
              <a:avLst/>
            </a:prstGeom>
            <a:noFill/>
          </p:spPr>
          <p:txBody>
            <a:bodyPr wrap="none" rtlCol="0">
              <a:spAutoFit/>
            </a:bodyPr>
            <a:lstStyle/>
            <a:p>
              <a:r>
                <a:rPr lang="en-IN" sz="2500" dirty="0">
                  <a:solidFill>
                    <a:srgbClr val="FF0000"/>
                  </a:solidFill>
                  <a:latin typeface="Bebas Neue" panose="020B0606020202050201" pitchFamily="34" charset="0"/>
                </a:rPr>
                <a:t>2009</a:t>
              </a:r>
            </a:p>
          </p:txBody>
        </p:sp>
        <p:sp>
          <p:nvSpPr>
            <p:cNvPr id="24" name="TextBox 23">
              <a:extLst>
                <a:ext uri="{FF2B5EF4-FFF2-40B4-BE49-F238E27FC236}">
                  <a16:creationId xmlns:a16="http://schemas.microsoft.com/office/drawing/2014/main" id="{6FBB60E7-1A24-7CBB-3661-D232FFE125D1}"/>
                </a:ext>
              </a:extLst>
            </p:cNvPr>
            <p:cNvSpPr txBox="1"/>
            <p:nvPr/>
          </p:nvSpPr>
          <p:spPr>
            <a:xfrm>
              <a:off x="5708487" y="3310645"/>
              <a:ext cx="1949852" cy="756297"/>
            </a:xfrm>
            <a:prstGeom prst="rect">
              <a:avLst/>
            </a:prstGeom>
            <a:noFill/>
          </p:spPr>
          <p:txBody>
            <a:bodyPr wrap="square" rtlCol="0">
              <a:spAutoFit/>
            </a:bodyPr>
            <a:lstStyle>
              <a:defPPr>
                <a:defRPr lang="en-US"/>
              </a:defPPr>
              <a:lvl1pPr>
                <a:lnSpc>
                  <a:spcPct val="150000"/>
                </a:lnSpc>
                <a:defRPr sz="15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000" dirty="0">
                  <a:latin typeface="Arial" panose="020B0604020202020204" pitchFamily="34" charset="0"/>
                  <a:cs typeface="Arial" panose="020B0604020202020204" pitchFamily="34" charset="0"/>
                </a:rPr>
                <a:t>Marvel Studios was acquired by The Walt Disney Company for $4 billion.</a:t>
              </a:r>
              <a:endParaRPr lang="en-IN" sz="1000" dirty="0">
                <a:latin typeface="Arial" panose="020B0604020202020204" pitchFamily="34" charset="0"/>
                <a:cs typeface="Arial" panose="020B0604020202020204" pitchFamily="34" charset="0"/>
              </a:endParaRPr>
            </a:p>
          </p:txBody>
        </p:sp>
      </p:grpSp>
      <p:grpSp>
        <p:nvGrpSpPr>
          <p:cNvPr id="28" name="Group 27">
            <a:extLst>
              <a:ext uri="{FF2B5EF4-FFF2-40B4-BE49-F238E27FC236}">
                <a16:creationId xmlns:a16="http://schemas.microsoft.com/office/drawing/2014/main" id="{944D0B29-41D0-CC7D-B5D2-5DE54C3A72BE}"/>
              </a:ext>
            </a:extLst>
          </p:cNvPr>
          <p:cNvGrpSpPr/>
          <p:nvPr/>
        </p:nvGrpSpPr>
        <p:grpSpPr>
          <a:xfrm>
            <a:off x="9704694" y="2581768"/>
            <a:ext cx="2305751" cy="1501216"/>
            <a:chOff x="8955062" y="2581768"/>
            <a:chExt cx="2305751" cy="1501216"/>
          </a:xfrm>
        </p:grpSpPr>
        <p:sp>
          <p:nvSpPr>
            <p:cNvPr id="3" name="Parallelogram 2">
              <a:extLst>
                <a:ext uri="{FF2B5EF4-FFF2-40B4-BE49-F238E27FC236}">
                  <a16:creationId xmlns:a16="http://schemas.microsoft.com/office/drawing/2014/main" id="{A786B94C-4A71-A253-6D77-0F27211F22D2}"/>
                </a:ext>
              </a:extLst>
            </p:cNvPr>
            <p:cNvSpPr/>
            <p:nvPr/>
          </p:nvSpPr>
          <p:spPr>
            <a:xfrm>
              <a:off x="9087081" y="2581768"/>
              <a:ext cx="1886673" cy="509286"/>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ED98588A-1AB3-7D88-D07F-8A9A5072B82A}"/>
                </a:ext>
              </a:extLst>
            </p:cNvPr>
            <p:cNvSpPr txBox="1"/>
            <p:nvPr/>
          </p:nvSpPr>
          <p:spPr>
            <a:xfrm>
              <a:off x="9639679" y="2614000"/>
              <a:ext cx="697627" cy="477054"/>
            </a:xfrm>
            <a:prstGeom prst="rect">
              <a:avLst/>
            </a:prstGeom>
            <a:noFill/>
          </p:spPr>
          <p:txBody>
            <a:bodyPr wrap="none" rtlCol="0">
              <a:spAutoFit/>
            </a:bodyPr>
            <a:lstStyle/>
            <a:p>
              <a:r>
                <a:rPr lang="en-IN" sz="2500" dirty="0">
                  <a:solidFill>
                    <a:srgbClr val="FF0000"/>
                  </a:solidFill>
                  <a:latin typeface="Bebas Neue" panose="020B0606020202050201" pitchFamily="34" charset="0"/>
                </a:rPr>
                <a:t>2021</a:t>
              </a:r>
            </a:p>
          </p:txBody>
        </p:sp>
        <p:sp>
          <p:nvSpPr>
            <p:cNvPr id="25" name="TextBox 24">
              <a:extLst>
                <a:ext uri="{FF2B5EF4-FFF2-40B4-BE49-F238E27FC236}">
                  <a16:creationId xmlns:a16="http://schemas.microsoft.com/office/drawing/2014/main" id="{C627B9A9-A6AD-AB3F-14A3-F78A1177E20C}"/>
                </a:ext>
              </a:extLst>
            </p:cNvPr>
            <p:cNvSpPr txBox="1"/>
            <p:nvPr/>
          </p:nvSpPr>
          <p:spPr>
            <a:xfrm>
              <a:off x="8955062" y="3326687"/>
              <a:ext cx="2305751" cy="756297"/>
            </a:xfrm>
            <a:prstGeom prst="rect">
              <a:avLst/>
            </a:prstGeom>
            <a:noFill/>
          </p:spPr>
          <p:txBody>
            <a:bodyPr wrap="square" rtlCol="0">
              <a:spAutoFit/>
            </a:bodyPr>
            <a:lstStyle>
              <a:defPPr>
                <a:defRPr lang="en-US"/>
              </a:defPPr>
              <a:lvl1pPr>
                <a:lnSpc>
                  <a:spcPct val="150000"/>
                </a:lnSpc>
                <a:defRPr sz="15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000" dirty="0">
                  <a:latin typeface="Arial" panose="020B0604020202020204" pitchFamily="34" charset="0"/>
                  <a:cs typeface="Arial" panose="020B0604020202020204" pitchFamily="34" charset="0"/>
                </a:rPr>
                <a:t>The launch of Phase Four on Disney+, marking Marvel's entry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into television and streaming content. </a:t>
              </a:r>
              <a:endParaRPr lang="en-IN" sz="1000" dirty="0">
                <a:latin typeface="Arial" panose="020B0604020202020204" pitchFamily="34" charset="0"/>
                <a:cs typeface="Arial" panose="020B0604020202020204" pitchFamily="34" charset="0"/>
              </a:endParaRPr>
            </a:p>
          </p:txBody>
        </p:sp>
      </p:grpSp>
      <p:grpSp>
        <p:nvGrpSpPr>
          <p:cNvPr id="15" name="Group 14">
            <a:extLst>
              <a:ext uri="{FF2B5EF4-FFF2-40B4-BE49-F238E27FC236}">
                <a16:creationId xmlns:a16="http://schemas.microsoft.com/office/drawing/2014/main" id="{EC6560E3-00BB-DB4A-10FE-C6D091E60D91}"/>
              </a:ext>
            </a:extLst>
          </p:cNvPr>
          <p:cNvGrpSpPr/>
          <p:nvPr/>
        </p:nvGrpSpPr>
        <p:grpSpPr>
          <a:xfrm>
            <a:off x="7447823" y="2547946"/>
            <a:ext cx="2069887" cy="2440662"/>
            <a:chOff x="5672158" y="2549610"/>
            <a:chExt cx="2069887" cy="2440662"/>
          </a:xfrm>
        </p:grpSpPr>
        <p:sp>
          <p:nvSpPr>
            <p:cNvPr id="16" name="Parallelogram 15">
              <a:extLst>
                <a:ext uri="{FF2B5EF4-FFF2-40B4-BE49-F238E27FC236}">
                  <a16:creationId xmlns:a16="http://schemas.microsoft.com/office/drawing/2014/main" id="{3377351A-5CB8-B613-CE81-AAB2D0E0D58E}"/>
                </a:ext>
              </a:extLst>
            </p:cNvPr>
            <p:cNvSpPr/>
            <p:nvPr/>
          </p:nvSpPr>
          <p:spPr>
            <a:xfrm>
              <a:off x="5740076" y="2549610"/>
              <a:ext cx="1886673" cy="509286"/>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13F758FD-4E98-5B85-E77D-AA268368059F}"/>
                </a:ext>
              </a:extLst>
            </p:cNvPr>
            <p:cNvSpPr txBox="1"/>
            <p:nvPr/>
          </p:nvSpPr>
          <p:spPr>
            <a:xfrm>
              <a:off x="5859346" y="2565726"/>
              <a:ext cx="1632236" cy="477054"/>
            </a:xfrm>
            <a:prstGeom prst="rect">
              <a:avLst/>
            </a:prstGeom>
            <a:noFill/>
          </p:spPr>
          <p:txBody>
            <a:bodyPr wrap="square" rtlCol="0">
              <a:spAutoFit/>
            </a:bodyPr>
            <a:lstStyle/>
            <a:p>
              <a:pPr algn="ctr"/>
              <a:r>
                <a:rPr lang="en-IN" sz="2500" dirty="0">
                  <a:solidFill>
                    <a:srgbClr val="FF0000"/>
                  </a:solidFill>
                  <a:latin typeface="Bebas Neue" panose="020B0606020202050201" pitchFamily="34" charset="0"/>
                </a:rPr>
                <a:t>2012-2019</a:t>
              </a:r>
            </a:p>
          </p:txBody>
        </p:sp>
        <p:sp>
          <p:nvSpPr>
            <p:cNvPr id="18" name="TextBox 17">
              <a:extLst>
                <a:ext uri="{FF2B5EF4-FFF2-40B4-BE49-F238E27FC236}">
                  <a16:creationId xmlns:a16="http://schemas.microsoft.com/office/drawing/2014/main" id="{5A0BD47B-E71D-3735-7191-95AFEFA215A0}"/>
                </a:ext>
              </a:extLst>
            </p:cNvPr>
            <p:cNvSpPr txBox="1"/>
            <p:nvPr/>
          </p:nvSpPr>
          <p:spPr>
            <a:xfrm>
              <a:off x="5672158" y="3310645"/>
              <a:ext cx="2069887" cy="1679627"/>
            </a:xfrm>
            <a:prstGeom prst="rect">
              <a:avLst/>
            </a:prstGeom>
            <a:noFill/>
          </p:spPr>
          <p:txBody>
            <a:bodyPr wrap="square" rtlCol="0">
              <a:spAutoFit/>
            </a:bodyPr>
            <a:lstStyle>
              <a:defPPr>
                <a:defRPr lang="en-US"/>
              </a:defPPr>
              <a:lvl1pPr>
                <a:lnSpc>
                  <a:spcPct val="150000"/>
                </a:lnSpc>
                <a:defRPr sz="15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000" dirty="0">
                  <a:solidFill>
                    <a:schemeClr val="bg1"/>
                  </a:solidFill>
                  <a:latin typeface="Arial" panose="020B0604020202020204" pitchFamily="34" charset="0"/>
                  <a:ea typeface="Open Sans" panose="020B0606030504020204" pitchFamily="34" charset="0"/>
                  <a:cs typeface="Arial" panose="020B0604020202020204" pitchFamily="34" charset="0"/>
                </a:rPr>
                <a:t>Creation of The Avengers,</a:t>
              </a:r>
              <a:br>
                <a:rPr lang="en-US" sz="1000" dirty="0">
                  <a:solidFill>
                    <a:schemeClr val="bg1"/>
                  </a:solidFill>
                  <a:latin typeface="Arial" panose="020B0604020202020204" pitchFamily="34" charset="0"/>
                  <a:ea typeface="Open Sans" panose="020B0606030504020204" pitchFamily="34" charset="0"/>
                  <a:cs typeface="Arial" panose="020B0604020202020204" pitchFamily="34" charset="0"/>
                </a:rPr>
              </a:br>
              <a:r>
                <a:rPr lang="en-US" sz="1000" dirty="0">
                  <a:solidFill>
                    <a:schemeClr val="bg1"/>
                  </a:solidFill>
                  <a:latin typeface="Arial" panose="020B0604020202020204" pitchFamily="34" charset="0"/>
                  <a:ea typeface="Open Sans" panose="020B0606030504020204" pitchFamily="34" charset="0"/>
                  <a:cs typeface="Arial" panose="020B0604020202020204" pitchFamily="34" charset="0"/>
                </a:rPr>
                <a:t>The MCU first superhero collaboration movie culminating in the resolution of the Infinity Saga, with "Avengers: Endgame" becoming one of the highest-grossing films of all time.</a:t>
              </a:r>
              <a:endParaRPr lang="en-IN" sz="1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86018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 name="Picture 19" descr="Text, logo&#10;&#10;Description automatically generated">
            <a:extLst>
              <a:ext uri="{FF2B5EF4-FFF2-40B4-BE49-F238E27FC236}">
                <a16:creationId xmlns:a16="http://schemas.microsoft.com/office/drawing/2014/main" id="{4E420AEE-5E12-957F-ABBB-4ED39AFD9103}"/>
              </a:ext>
            </a:extLst>
          </p:cNvPr>
          <p:cNvPicPr>
            <a:picLocks noChangeAspect="1"/>
          </p:cNvPicPr>
          <p:nvPr/>
        </p:nvPicPr>
        <p:blipFill>
          <a:blip r:embed="rId2">
            <a:alphaModFix amt="18000"/>
            <a:extLst>
              <a:ext uri="{28A0092B-C50C-407E-A947-70E740481C1C}">
                <a14:useLocalDpi xmlns:a14="http://schemas.microsoft.com/office/drawing/2010/main" val="0"/>
              </a:ext>
            </a:extLst>
          </a:blip>
          <a:stretch>
            <a:fillRect/>
          </a:stretch>
        </p:blipFill>
        <p:spPr>
          <a:xfrm>
            <a:off x="3238500" y="571500"/>
            <a:ext cx="5715000" cy="5715000"/>
          </a:xfrm>
          <a:prstGeom prst="rect">
            <a:avLst/>
          </a:prstGeom>
        </p:spPr>
      </p:pic>
      <p:sp>
        <p:nvSpPr>
          <p:cNvPr id="11" name="Parallelogram 10">
            <a:extLst>
              <a:ext uri="{FF2B5EF4-FFF2-40B4-BE49-F238E27FC236}">
                <a16:creationId xmlns:a16="http://schemas.microsoft.com/office/drawing/2014/main" id="{71018F29-812A-899B-EA09-F2B05FEB3858}"/>
              </a:ext>
            </a:extLst>
          </p:cNvPr>
          <p:cNvSpPr/>
          <p:nvPr/>
        </p:nvSpPr>
        <p:spPr>
          <a:xfrm>
            <a:off x="730874" y="365236"/>
            <a:ext cx="4161912" cy="950539"/>
          </a:xfrm>
          <a:prstGeom prst="parallelogram">
            <a:avLst>
              <a:gd name="adj" fmla="val 24198"/>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2CF7178F-187E-B8A2-6DFC-7D1E1BF8D24F}"/>
              </a:ext>
            </a:extLst>
          </p:cNvPr>
          <p:cNvSpPr txBox="1"/>
          <p:nvPr/>
        </p:nvSpPr>
        <p:spPr>
          <a:xfrm>
            <a:off x="412429" y="457398"/>
            <a:ext cx="6189515" cy="769441"/>
          </a:xfrm>
          <a:prstGeom prst="rect">
            <a:avLst/>
          </a:prstGeom>
          <a:noFill/>
        </p:spPr>
        <p:txBody>
          <a:bodyPr wrap="none" rtlCol="0">
            <a:spAutoFit/>
          </a:bodyPr>
          <a:lstStyle/>
          <a:p>
            <a:r>
              <a:rPr lang="en-US" sz="4400" dirty="0">
                <a:solidFill>
                  <a:srgbClr val="FF0000"/>
                </a:solidFill>
                <a:latin typeface="Bebas Neue Bold" panose="020B0606020202050201" pitchFamily="34" charset="0"/>
              </a:rPr>
              <a:t>The marvel universe in numbers</a:t>
            </a:r>
            <a:endParaRPr lang="en-IN" sz="4400" dirty="0">
              <a:solidFill>
                <a:srgbClr val="FF0000"/>
              </a:solidFill>
              <a:latin typeface="Bebas Neue Bold" panose="020B0606020202050201" pitchFamily="34" charset="0"/>
            </a:endParaRPr>
          </a:p>
        </p:txBody>
      </p:sp>
      <p:sp>
        <p:nvSpPr>
          <p:cNvPr id="13" name="TextBox 12">
            <a:extLst>
              <a:ext uri="{FF2B5EF4-FFF2-40B4-BE49-F238E27FC236}">
                <a16:creationId xmlns:a16="http://schemas.microsoft.com/office/drawing/2014/main" id="{05206BA0-EBF0-2426-69CC-0575465D276B}"/>
              </a:ext>
            </a:extLst>
          </p:cNvPr>
          <p:cNvSpPr txBox="1"/>
          <p:nvPr/>
        </p:nvSpPr>
        <p:spPr>
          <a:xfrm>
            <a:off x="681567" y="1494669"/>
            <a:ext cx="11315699" cy="3864135"/>
          </a:xfrm>
          <a:prstGeom prst="rect">
            <a:avLst/>
          </a:prstGeom>
          <a:noFill/>
        </p:spPr>
        <p:txBody>
          <a:bodyPr wrap="square" rtlCol="0">
            <a:spAutoFit/>
          </a:bodyPr>
          <a:lstStyle/>
          <a:p>
            <a:pPr>
              <a:lnSpc>
                <a:spcPct val="150000"/>
              </a:lnSpc>
            </a:pPr>
            <a:r>
              <a:rPr lang="en-US" sz="1500" b="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To truly understand the company, we need to start by asking some questions and presenting KPIs:</a:t>
            </a:r>
          </a:p>
          <a:p>
            <a:pPr>
              <a:lnSpc>
                <a:spcPct val="150000"/>
              </a:lnSpc>
            </a:pPr>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50000"/>
              </a:lnSpc>
              <a:buFont typeface="+mj-lt"/>
              <a:buAutoNum type="arabicPeriod"/>
            </a:pPr>
            <a:r>
              <a:rPr lang="en-IN"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Do Marvel studios work in </a:t>
            </a: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accordance</a:t>
            </a:r>
            <a:r>
              <a:rPr lang="en-IN"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 with a production plan? If so, what is the plan?</a:t>
            </a:r>
          </a:p>
          <a:p>
            <a:pPr marL="342900" indent="-342900">
              <a:lnSpc>
                <a:spcPct val="150000"/>
              </a:lnSpc>
              <a:buFont typeface="+mj-lt"/>
              <a:buAutoNum type="arabicPeriod"/>
            </a:pPr>
            <a:endParaRPr lang="en-IN"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50000"/>
              </a:lnSpc>
              <a:buFont typeface="+mj-lt"/>
              <a:buAutoNum type="arabicPeriod"/>
            </a:pPr>
            <a:r>
              <a:rPr lang="en-IN"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How many productions did Marvel studios make and are they connected?</a:t>
            </a:r>
          </a:p>
          <a:p>
            <a:pPr marL="342900" indent="-342900">
              <a:lnSpc>
                <a:spcPct val="150000"/>
              </a:lnSpc>
              <a:buFont typeface="+mj-lt"/>
              <a:buAutoNum type="arabicPeriod"/>
            </a:pPr>
            <a:endParaRPr lang="en-IN"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50000"/>
              </a:lnSpc>
              <a:buFont typeface="+mj-lt"/>
              <a:buAutoNum type="arabicPeriod"/>
            </a:pPr>
            <a:r>
              <a:rPr lang="en-IN"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How much does Marvel studios spend on their productions?</a:t>
            </a:r>
          </a:p>
          <a:p>
            <a:pPr marL="342900" indent="-342900">
              <a:lnSpc>
                <a:spcPct val="150000"/>
              </a:lnSpc>
              <a:buFont typeface="+mj-lt"/>
              <a:buAutoNum type="arabicPeriod"/>
            </a:pPr>
            <a:endParaRPr lang="en-IN"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50000"/>
              </a:lnSpc>
              <a:buFont typeface="+mj-lt"/>
              <a:buAutoNum type="arabicPeriod"/>
            </a:pPr>
            <a:r>
              <a:rPr lang="en-IN"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Who is watching productions made by Marvel studios?</a:t>
            </a:r>
          </a:p>
          <a:p>
            <a:pPr marL="342900" indent="-342900">
              <a:lnSpc>
                <a:spcPct val="150000"/>
              </a:lnSpc>
              <a:buFont typeface="+mj-lt"/>
              <a:buAutoNum type="arabicPeriod"/>
            </a:pPr>
            <a:endParaRPr lang="en-IN"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50000"/>
              </a:lnSpc>
              <a:buFont typeface="+mj-lt"/>
              <a:buAutoNum type="arabicPeriod"/>
            </a:pPr>
            <a:r>
              <a:rPr lang="en-IN"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How much did Marvel studios earn from their productions?</a:t>
            </a:r>
          </a:p>
        </p:txBody>
      </p:sp>
    </p:spTree>
    <p:extLst>
      <p:ext uri="{BB962C8B-B14F-4D97-AF65-F5344CB8AC3E}">
        <p14:creationId xmlns:p14="http://schemas.microsoft.com/office/powerpoint/2010/main" val="88689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2FA66DA1-FADE-6748-E580-4563A3196A11}"/>
              </a:ext>
            </a:extLst>
          </p:cNvPr>
          <p:cNvSpPr/>
          <p:nvPr/>
        </p:nvSpPr>
        <p:spPr>
          <a:xfrm>
            <a:off x="730874" y="365236"/>
            <a:ext cx="4161912" cy="950539"/>
          </a:xfrm>
          <a:prstGeom prst="parallelogram">
            <a:avLst>
              <a:gd name="adj" fmla="val 24198"/>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6608E2C-F600-45FA-5481-8CFE8329A164}"/>
              </a:ext>
            </a:extLst>
          </p:cNvPr>
          <p:cNvSpPr txBox="1"/>
          <p:nvPr/>
        </p:nvSpPr>
        <p:spPr>
          <a:xfrm>
            <a:off x="412429" y="457398"/>
            <a:ext cx="6189515" cy="769441"/>
          </a:xfrm>
          <a:prstGeom prst="rect">
            <a:avLst/>
          </a:prstGeom>
          <a:noFill/>
        </p:spPr>
        <p:txBody>
          <a:bodyPr wrap="none" rtlCol="0">
            <a:spAutoFit/>
          </a:bodyPr>
          <a:lstStyle/>
          <a:p>
            <a:r>
              <a:rPr lang="en-US" sz="4400" dirty="0">
                <a:solidFill>
                  <a:srgbClr val="FF0000"/>
                </a:solidFill>
                <a:latin typeface="Bebas Neue Bold" panose="020B0606020202050201" pitchFamily="34" charset="0"/>
              </a:rPr>
              <a:t>The marvel universe in numbers</a:t>
            </a:r>
            <a:endParaRPr lang="en-IN" sz="4400" dirty="0">
              <a:solidFill>
                <a:srgbClr val="FF0000"/>
              </a:solidFill>
              <a:latin typeface="Bebas Neue Bold" panose="020B0606020202050201" pitchFamily="34" charset="0"/>
            </a:endParaRPr>
          </a:p>
        </p:txBody>
      </p:sp>
      <p:pic>
        <p:nvPicPr>
          <p:cNvPr id="13" name="Picture 12">
            <a:extLst>
              <a:ext uri="{FF2B5EF4-FFF2-40B4-BE49-F238E27FC236}">
                <a16:creationId xmlns:a16="http://schemas.microsoft.com/office/drawing/2014/main" id="{7AD61C56-49F6-0C31-A625-C67A50F9061F}"/>
              </a:ext>
            </a:extLst>
          </p:cNvPr>
          <p:cNvPicPr>
            <a:picLocks noChangeAspect="1"/>
          </p:cNvPicPr>
          <p:nvPr/>
        </p:nvPicPr>
        <p:blipFill>
          <a:blip r:embed="rId2"/>
          <a:stretch>
            <a:fillRect/>
          </a:stretch>
        </p:blipFill>
        <p:spPr>
          <a:xfrm>
            <a:off x="412429" y="2532908"/>
            <a:ext cx="3086176" cy="2082339"/>
          </a:xfrm>
          <a:prstGeom prst="rect">
            <a:avLst/>
          </a:prstGeom>
          <a:ln w="25400">
            <a:solidFill>
              <a:schemeClr val="bg2">
                <a:lumMod val="10000"/>
              </a:schemeClr>
            </a:solidFill>
          </a:ln>
        </p:spPr>
      </p:pic>
      <p:sp>
        <p:nvSpPr>
          <p:cNvPr id="14" name="Rectangle 13">
            <a:extLst>
              <a:ext uri="{FF2B5EF4-FFF2-40B4-BE49-F238E27FC236}">
                <a16:creationId xmlns:a16="http://schemas.microsoft.com/office/drawing/2014/main" id="{6B2490C2-C9B2-AD2B-4C39-DD763B52D513}"/>
              </a:ext>
            </a:extLst>
          </p:cNvPr>
          <p:cNvSpPr/>
          <p:nvPr/>
        </p:nvSpPr>
        <p:spPr>
          <a:xfrm>
            <a:off x="2065852" y="1430515"/>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5</a:t>
            </a:r>
            <a:endParaRPr lang="en-US" b="1" dirty="0"/>
          </a:p>
          <a:p>
            <a:pPr algn="ctr"/>
            <a:r>
              <a:rPr lang="en-US" sz="1050" dirty="0"/>
              <a:t>*Phases</a:t>
            </a:r>
            <a:endParaRPr lang="en-IL" sz="1050" dirty="0"/>
          </a:p>
        </p:txBody>
      </p:sp>
      <p:sp>
        <p:nvSpPr>
          <p:cNvPr id="15" name="Rectangle 14">
            <a:extLst>
              <a:ext uri="{FF2B5EF4-FFF2-40B4-BE49-F238E27FC236}">
                <a16:creationId xmlns:a16="http://schemas.microsoft.com/office/drawing/2014/main" id="{9A2C8196-DE63-005C-9224-32B4E92A517D}"/>
              </a:ext>
            </a:extLst>
          </p:cNvPr>
          <p:cNvSpPr/>
          <p:nvPr/>
        </p:nvSpPr>
        <p:spPr>
          <a:xfrm>
            <a:off x="406906" y="1417613"/>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33</a:t>
            </a:r>
            <a:endParaRPr lang="en-US" b="1" dirty="0"/>
          </a:p>
          <a:p>
            <a:pPr algn="ctr"/>
            <a:r>
              <a:rPr lang="en-US" sz="1050" dirty="0"/>
              <a:t>Movies</a:t>
            </a:r>
            <a:endParaRPr lang="en-IL" sz="1050" dirty="0"/>
          </a:p>
        </p:txBody>
      </p:sp>
      <p:sp>
        <p:nvSpPr>
          <p:cNvPr id="16" name="Rectangle 15">
            <a:extLst>
              <a:ext uri="{FF2B5EF4-FFF2-40B4-BE49-F238E27FC236}">
                <a16:creationId xmlns:a16="http://schemas.microsoft.com/office/drawing/2014/main" id="{96048408-03DC-3CFA-975B-EC24596EA9AD}"/>
              </a:ext>
            </a:extLst>
          </p:cNvPr>
          <p:cNvSpPr/>
          <p:nvPr/>
        </p:nvSpPr>
        <p:spPr>
          <a:xfrm>
            <a:off x="3724684" y="1430515"/>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4,315</a:t>
            </a:r>
            <a:endParaRPr lang="en-US" b="1" dirty="0"/>
          </a:p>
          <a:p>
            <a:pPr algn="ctr"/>
            <a:r>
              <a:rPr lang="en-US" sz="1050" dirty="0"/>
              <a:t>Total watch time (min)</a:t>
            </a:r>
            <a:endParaRPr lang="en-IL" sz="1050" dirty="0"/>
          </a:p>
        </p:txBody>
      </p:sp>
      <p:sp>
        <p:nvSpPr>
          <p:cNvPr id="18" name="Rectangle 17">
            <a:extLst>
              <a:ext uri="{FF2B5EF4-FFF2-40B4-BE49-F238E27FC236}">
                <a16:creationId xmlns:a16="http://schemas.microsoft.com/office/drawing/2014/main" id="{E86C9947-5308-D401-7162-1A65C3CA6D36}"/>
              </a:ext>
            </a:extLst>
          </p:cNvPr>
          <p:cNvSpPr/>
          <p:nvPr/>
        </p:nvSpPr>
        <p:spPr>
          <a:xfrm>
            <a:off x="5383630" y="1430515"/>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7B</a:t>
            </a:r>
            <a:br>
              <a:rPr lang="en-US" sz="2800" b="1" dirty="0"/>
            </a:br>
            <a:r>
              <a:rPr lang="en-US" sz="1050" dirty="0"/>
              <a:t>Total production budget</a:t>
            </a:r>
            <a:endParaRPr lang="en-IL" sz="1050" dirty="0"/>
          </a:p>
        </p:txBody>
      </p:sp>
      <p:sp>
        <p:nvSpPr>
          <p:cNvPr id="19" name="Rectangle 18">
            <a:extLst>
              <a:ext uri="{FF2B5EF4-FFF2-40B4-BE49-F238E27FC236}">
                <a16:creationId xmlns:a16="http://schemas.microsoft.com/office/drawing/2014/main" id="{3B7A403F-76AF-8A72-9941-28EF098B0EB1}"/>
              </a:ext>
            </a:extLst>
          </p:cNvPr>
          <p:cNvSpPr/>
          <p:nvPr/>
        </p:nvSpPr>
        <p:spPr>
          <a:xfrm>
            <a:off x="7039757" y="1421279"/>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4B</a:t>
            </a:r>
            <a:endParaRPr lang="en-US" b="1" dirty="0"/>
          </a:p>
          <a:p>
            <a:pPr algn="ctr"/>
            <a:r>
              <a:rPr lang="en-US" sz="1050" dirty="0"/>
              <a:t>Total opening nights</a:t>
            </a:r>
            <a:endParaRPr lang="en-IL" sz="1050" dirty="0"/>
          </a:p>
        </p:txBody>
      </p:sp>
      <p:sp>
        <p:nvSpPr>
          <p:cNvPr id="21" name="Rectangle 20">
            <a:extLst>
              <a:ext uri="{FF2B5EF4-FFF2-40B4-BE49-F238E27FC236}">
                <a16:creationId xmlns:a16="http://schemas.microsoft.com/office/drawing/2014/main" id="{7139C5C8-6199-DC2E-4E65-8CE800C04117}"/>
              </a:ext>
            </a:extLst>
          </p:cNvPr>
          <p:cNvSpPr/>
          <p:nvPr/>
        </p:nvSpPr>
        <p:spPr>
          <a:xfrm>
            <a:off x="8695884" y="1421279"/>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42B</a:t>
            </a:r>
            <a:br>
              <a:rPr lang="en-US" sz="2800" b="1" dirty="0"/>
            </a:br>
            <a:r>
              <a:rPr lang="en-US" sz="1050" dirty="0"/>
              <a:t>Total box office revenue</a:t>
            </a:r>
            <a:endParaRPr lang="en-IL" sz="1050" dirty="0"/>
          </a:p>
        </p:txBody>
      </p:sp>
      <p:sp>
        <p:nvSpPr>
          <p:cNvPr id="22" name="Rectangle 21">
            <a:extLst>
              <a:ext uri="{FF2B5EF4-FFF2-40B4-BE49-F238E27FC236}">
                <a16:creationId xmlns:a16="http://schemas.microsoft.com/office/drawing/2014/main" id="{ED73EF61-9FCA-7A5E-9F11-31BA5D897805}"/>
              </a:ext>
            </a:extLst>
          </p:cNvPr>
          <p:cNvSpPr/>
          <p:nvPr/>
        </p:nvSpPr>
        <p:spPr>
          <a:xfrm>
            <a:off x="10352011" y="1421279"/>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81%</a:t>
            </a:r>
            <a:endParaRPr lang="en-US" b="1" dirty="0"/>
          </a:p>
          <a:p>
            <a:pPr algn="ctr"/>
            <a:r>
              <a:rPr lang="en-US" sz="1050" dirty="0"/>
              <a:t>Avg. Tomato meter</a:t>
            </a:r>
            <a:endParaRPr lang="en-IL" sz="1050" dirty="0"/>
          </a:p>
        </p:txBody>
      </p:sp>
      <p:pic>
        <p:nvPicPr>
          <p:cNvPr id="24" name="Picture 23">
            <a:extLst>
              <a:ext uri="{FF2B5EF4-FFF2-40B4-BE49-F238E27FC236}">
                <a16:creationId xmlns:a16="http://schemas.microsoft.com/office/drawing/2014/main" id="{898D0135-8D07-FD53-8017-8E16CB35C1E7}"/>
              </a:ext>
            </a:extLst>
          </p:cNvPr>
          <p:cNvPicPr>
            <a:picLocks noChangeAspect="1"/>
          </p:cNvPicPr>
          <p:nvPr/>
        </p:nvPicPr>
        <p:blipFill>
          <a:blip r:embed="rId3"/>
          <a:stretch>
            <a:fillRect/>
          </a:stretch>
        </p:blipFill>
        <p:spPr>
          <a:xfrm>
            <a:off x="3846792" y="2532909"/>
            <a:ext cx="3597717" cy="2084583"/>
          </a:xfrm>
          <a:prstGeom prst="rect">
            <a:avLst/>
          </a:prstGeom>
          <a:ln w="25400">
            <a:solidFill>
              <a:schemeClr val="bg2">
                <a:lumMod val="10000"/>
              </a:schemeClr>
            </a:solidFill>
          </a:ln>
        </p:spPr>
      </p:pic>
      <p:pic>
        <p:nvPicPr>
          <p:cNvPr id="30" name="Picture 29">
            <a:extLst>
              <a:ext uri="{FF2B5EF4-FFF2-40B4-BE49-F238E27FC236}">
                <a16:creationId xmlns:a16="http://schemas.microsoft.com/office/drawing/2014/main" id="{2A6120C2-34F7-74F0-04CB-BF703B041FA0}"/>
              </a:ext>
            </a:extLst>
          </p:cNvPr>
          <p:cNvPicPr>
            <a:picLocks noChangeAspect="1"/>
          </p:cNvPicPr>
          <p:nvPr/>
        </p:nvPicPr>
        <p:blipFill rotWithShape="1">
          <a:blip r:embed="rId4"/>
          <a:srcRect t="270" b="1"/>
          <a:stretch/>
        </p:blipFill>
        <p:spPr>
          <a:xfrm>
            <a:off x="412429" y="4719782"/>
            <a:ext cx="2860097" cy="2082338"/>
          </a:xfrm>
          <a:prstGeom prst="rect">
            <a:avLst/>
          </a:prstGeom>
          <a:ln w="25400">
            <a:solidFill>
              <a:schemeClr val="bg2">
                <a:lumMod val="10000"/>
              </a:schemeClr>
            </a:solidFill>
          </a:ln>
        </p:spPr>
      </p:pic>
      <p:pic>
        <p:nvPicPr>
          <p:cNvPr id="31" name="Picture 30">
            <a:extLst>
              <a:ext uri="{FF2B5EF4-FFF2-40B4-BE49-F238E27FC236}">
                <a16:creationId xmlns:a16="http://schemas.microsoft.com/office/drawing/2014/main" id="{9F0C3A85-E992-79D9-7CC3-4908FB6C7A03}"/>
              </a:ext>
            </a:extLst>
          </p:cNvPr>
          <p:cNvPicPr>
            <a:picLocks noChangeAspect="1"/>
          </p:cNvPicPr>
          <p:nvPr/>
        </p:nvPicPr>
        <p:blipFill>
          <a:blip r:embed="rId5">
            <a:alphaModFix amt="53000"/>
            <a:extLst>
              <a:ext uri="{28A0092B-C50C-407E-A947-70E740481C1C}">
                <a14:useLocalDpi xmlns:a14="http://schemas.microsoft.com/office/drawing/2010/main" val="0"/>
              </a:ext>
            </a:extLst>
          </a:blip>
          <a:stretch>
            <a:fillRect/>
          </a:stretch>
        </p:blipFill>
        <p:spPr>
          <a:xfrm rot="13500000">
            <a:off x="8647740" y="2351042"/>
            <a:ext cx="4840930" cy="4947977"/>
          </a:xfrm>
          <a:prstGeom prst="rect">
            <a:avLst/>
          </a:prstGeom>
        </p:spPr>
      </p:pic>
      <p:pic>
        <p:nvPicPr>
          <p:cNvPr id="32" name="Picture 31" descr="A picture containing person&#10;&#10;Description automatically generated">
            <a:extLst>
              <a:ext uri="{FF2B5EF4-FFF2-40B4-BE49-F238E27FC236}">
                <a16:creationId xmlns:a16="http://schemas.microsoft.com/office/drawing/2014/main" id="{767E5893-0B06-E058-4981-15B929B82C1B}"/>
              </a:ext>
            </a:extLst>
          </p:cNvPr>
          <p:cNvPicPr>
            <a:picLocks noChangeAspect="1"/>
          </p:cNvPicPr>
          <p:nvPr/>
        </p:nvPicPr>
        <p:blipFill>
          <a:blip r:embed="rId6">
            <a:alphaModFix amt="76000"/>
            <a:extLst>
              <a:ext uri="{28A0092B-C50C-407E-A947-70E740481C1C}">
                <a14:useLocalDpi xmlns:a14="http://schemas.microsoft.com/office/drawing/2010/main" val="0"/>
              </a:ext>
            </a:extLst>
          </a:blip>
          <a:stretch>
            <a:fillRect/>
          </a:stretch>
        </p:blipFill>
        <p:spPr>
          <a:xfrm>
            <a:off x="10353317" y="2782824"/>
            <a:ext cx="2109373" cy="4084414"/>
          </a:xfrm>
          <a:prstGeom prst="rect">
            <a:avLst/>
          </a:prstGeom>
        </p:spPr>
      </p:pic>
      <p:pic>
        <p:nvPicPr>
          <p:cNvPr id="36" name="Picture 35">
            <a:extLst>
              <a:ext uri="{FF2B5EF4-FFF2-40B4-BE49-F238E27FC236}">
                <a16:creationId xmlns:a16="http://schemas.microsoft.com/office/drawing/2014/main" id="{ECF3D184-08B0-C488-D5CF-ED2F40B9438D}"/>
              </a:ext>
            </a:extLst>
          </p:cNvPr>
          <p:cNvPicPr>
            <a:picLocks noChangeAspect="1"/>
          </p:cNvPicPr>
          <p:nvPr/>
        </p:nvPicPr>
        <p:blipFill rotWithShape="1">
          <a:blip r:embed="rId7"/>
          <a:srcRect t="2098" b="-2098"/>
          <a:stretch/>
        </p:blipFill>
        <p:spPr>
          <a:xfrm>
            <a:off x="3498605" y="4714714"/>
            <a:ext cx="5328034" cy="2082338"/>
          </a:xfrm>
          <a:prstGeom prst="rect">
            <a:avLst/>
          </a:prstGeom>
          <a:ln w="25400">
            <a:solidFill>
              <a:schemeClr val="bg2">
                <a:lumMod val="10000"/>
              </a:schemeClr>
            </a:solidFill>
          </a:ln>
        </p:spPr>
      </p:pic>
      <p:pic>
        <p:nvPicPr>
          <p:cNvPr id="42" name="Picture 41">
            <a:extLst>
              <a:ext uri="{FF2B5EF4-FFF2-40B4-BE49-F238E27FC236}">
                <a16:creationId xmlns:a16="http://schemas.microsoft.com/office/drawing/2014/main" id="{18698EB5-F819-FCBA-07CD-BFFF06818C3A}"/>
              </a:ext>
            </a:extLst>
          </p:cNvPr>
          <p:cNvPicPr>
            <a:picLocks noChangeAspect="1"/>
          </p:cNvPicPr>
          <p:nvPr/>
        </p:nvPicPr>
        <p:blipFill rotWithShape="1">
          <a:blip r:embed="rId8"/>
          <a:srcRect r="2818"/>
          <a:stretch/>
        </p:blipFill>
        <p:spPr>
          <a:xfrm>
            <a:off x="7578216" y="2529190"/>
            <a:ext cx="2384934" cy="2082338"/>
          </a:xfrm>
          <a:prstGeom prst="rect">
            <a:avLst/>
          </a:prstGeom>
          <a:ln w="25400">
            <a:solidFill>
              <a:schemeClr val="bg2">
                <a:lumMod val="10000"/>
              </a:schemeClr>
            </a:solidFill>
          </a:ln>
        </p:spPr>
      </p:pic>
      <p:sp>
        <p:nvSpPr>
          <p:cNvPr id="2" name="Rectangle 1">
            <a:extLst>
              <a:ext uri="{FF2B5EF4-FFF2-40B4-BE49-F238E27FC236}">
                <a16:creationId xmlns:a16="http://schemas.microsoft.com/office/drawing/2014/main" id="{E98B44E5-0527-3406-2FF2-7837FAA31CA5}"/>
              </a:ext>
            </a:extLst>
          </p:cNvPr>
          <p:cNvSpPr/>
          <p:nvPr/>
        </p:nvSpPr>
        <p:spPr>
          <a:xfrm>
            <a:off x="0" y="2456671"/>
            <a:ext cx="12192000" cy="4401329"/>
          </a:xfrm>
          <a:prstGeom prst="rect">
            <a:avLst/>
          </a:prstGeom>
          <a:solidFill>
            <a:schemeClr val="dk1">
              <a:alpha val="8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L"/>
          </a:p>
        </p:txBody>
      </p:sp>
      <p:sp>
        <p:nvSpPr>
          <p:cNvPr id="3" name="TextBox 2">
            <a:extLst>
              <a:ext uri="{FF2B5EF4-FFF2-40B4-BE49-F238E27FC236}">
                <a16:creationId xmlns:a16="http://schemas.microsoft.com/office/drawing/2014/main" id="{199AC544-EAB1-399B-9C27-426C3C538E47}"/>
              </a:ext>
            </a:extLst>
          </p:cNvPr>
          <p:cNvSpPr txBox="1"/>
          <p:nvPr/>
        </p:nvSpPr>
        <p:spPr>
          <a:xfrm>
            <a:off x="334778" y="2531840"/>
            <a:ext cx="9067635" cy="547137"/>
          </a:xfrm>
          <a:prstGeom prst="rect">
            <a:avLst/>
          </a:prstGeom>
          <a:noFill/>
        </p:spPr>
        <p:txBody>
          <a:bodyPr wrap="square" rtlCol="0">
            <a:spAutoFit/>
          </a:bodyPr>
          <a:lstStyle/>
          <a:p>
            <a:pPr>
              <a:lnSpc>
                <a:spcPct val="150000"/>
              </a:lnSpc>
            </a:pPr>
            <a:r>
              <a:rPr lang="en-US" sz="1050" dirty="0">
                <a:solidFill>
                  <a:schemeClr val="bg1"/>
                </a:solidFill>
                <a:latin typeface="Arial" panose="020B0604020202020204" pitchFamily="34" charset="0"/>
                <a:ea typeface="Open Sans" panose="020B0606030504020204" pitchFamily="34" charset="0"/>
                <a:cs typeface="Arial" panose="020B0604020202020204" pitchFamily="34" charset="0"/>
              </a:rPr>
              <a:t>*Marvel's cinematic universe is structured in phases, with each phase consisting of a series of interconnected films that advance the main storylines. Each phase builds upon the previous ones, adding to the ever-expanding and interconnected Marvel Cinematic Universe.</a:t>
            </a:r>
            <a:endParaRPr lang="he-IL" sz="105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58C5BB7A-1919-47ED-8127-52A19EEB84F3}"/>
              </a:ext>
            </a:extLst>
          </p:cNvPr>
          <p:cNvCxnSpPr>
            <a:cxnSpLocks/>
          </p:cNvCxnSpPr>
          <p:nvPr/>
        </p:nvCxnSpPr>
        <p:spPr>
          <a:xfrm>
            <a:off x="0" y="3753245"/>
            <a:ext cx="121920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E1208463-7FE9-378A-5C2D-7F5AFEAF526D}"/>
              </a:ext>
            </a:extLst>
          </p:cNvPr>
          <p:cNvGrpSpPr/>
          <p:nvPr/>
        </p:nvGrpSpPr>
        <p:grpSpPr>
          <a:xfrm>
            <a:off x="419117" y="3498602"/>
            <a:ext cx="1886673" cy="571778"/>
            <a:chOff x="172626" y="2547946"/>
            <a:chExt cx="1886673" cy="571778"/>
          </a:xfrm>
        </p:grpSpPr>
        <p:sp>
          <p:nvSpPr>
            <p:cNvPr id="7" name="Parallelogram 6">
              <a:extLst>
                <a:ext uri="{FF2B5EF4-FFF2-40B4-BE49-F238E27FC236}">
                  <a16:creationId xmlns:a16="http://schemas.microsoft.com/office/drawing/2014/main" id="{45DD453D-0BA9-8396-F1D0-7A48555357B4}"/>
                </a:ext>
              </a:extLst>
            </p:cNvPr>
            <p:cNvSpPr/>
            <p:nvPr/>
          </p:nvSpPr>
          <p:spPr>
            <a:xfrm>
              <a:off x="172626" y="2547946"/>
              <a:ext cx="1886673" cy="509286"/>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A0FEFAD-A5D8-4687-BEA0-D8AE2D82C44C}"/>
                </a:ext>
              </a:extLst>
            </p:cNvPr>
            <p:cNvSpPr txBox="1"/>
            <p:nvPr/>
          </p:nvSpPr>
          <p:spPr>
            <a:xfrm>
              <a:off x="301344" y="2565726"/>
              <a:ext cx="1593614" cy="553998"/>
            </a:xfrm>
            <a:prstGeom prst="rect">
              <a:avLst/>
            </a:prstGeom>
            <a:noFill/>
          </p:spPr>
          <p:txBody>
            <a:bodyPr wrap="square" rtlCol="0">
              <a:spAutoFit/>
            </a:bodyPr>
            <a:lstStyle/>
            <a:p>
              <a:pPr algn="ctr"/>
              <a:r>
                <a:rPr lang="en-IN" sz="1500" dirty="0">
                  <a:solidFill>
                    <a:srgbClr val="FF0000"/>
                  </a:solidFill>
                  <a:latin typeface="Bebas Neue" panose="020B0606020202050201" pitchFamily="34" charset="0"/>
                </a:rPr>
                <a:t>P</a:t>
              </a:r>
              <a:r>
                <a:rPr lang="en-US" sz="1500" dirty="0" err="1">
                  <a:solidFill>
                    <a:srgbClr val="FF0000"/>
                  </a:solidFill>
                  <a:latin typeface="Bebas Neue" panose="020B0606020202050201" pitchFamily="34" charset="0"/>
                </a:rPr>
                <a:t>hase</a:t>
              </a:r>
              <a:r>
                <a:rPr lang="en-US" sz="1500" dirty="0">
                  <a:solidFill>
                    <a:srgbClr val="FF0000"/>
                  </a:solidFill>
                  <a:latin typeface="Bebas Neue" panose="020B0606020202050201" pitchFamily="34" charset="0"/>
                </a:rPr>
                <a:t> 1 - Infinity Saga</a:t>
              </a:r>
              <a:br>
                <a:rPr lang="en-US" sz="1500" dirty="0">
                  <a:solidFill>
                    <a:srgbClr val="FF0000"/>
                  </a:solidFill>
                  <a:latin typeface="Bebas Neue" panose="020B0606020202050201" pitchFamily="34" charset="0"/>
                </a:rPr>
              </a:br>
              <a:r>
                <a:rPr lang="en-US" sz="1500" dirty="0">
                  <a:solidFill>
                    <a:srgbClr val="FF0000"/>
                  </a:solidFill>
                  <a:latin typeface="Bebas Neue" panose="020B0606020202050201" pitchFamily="34" charset="0"/>
                </a:rPr>
                <a:t>2008 - 2012</a:t>
              </a:r>
              <a:endParaRPr lang="en-IN" sz="1500" dirty="0">
                <a:solidFill>
                  <a:srgbClr val="FF0000"/>
                </a:solidFill>
                <a:latin typeface="Bebas Neue" panose="020B0606020202050201" pitchFamily="34" charset="0"/>
              </a:endParaRPr>
            </a:p>
          </p:txBody>
        </p:sp>
      </p:grpSp>
      <p:grpSp>
        <p:nvGrpSpPr>
          <p:cNvPr id="46" name="Group 45">
            <a:extLst>
              <a:ext uri="{FF2B5EF4-FFF2-40B4-BE49-F238E27FC236}">
                <a16:creationId xmlns:a16="http://schemas.microsoft.com/office/drawing/2014/main" id="{C73FD8B8-38B2-55AF-2199-FB653A79FAEA}"/>
              </a:ext>
            </a:extLst>
          </p:cNvPr>
          <p:cNvGrpSpPr/>
          <p:nvPr/>
        </p:nvGrpSpPr>
        <p:grpSpPr>
          <a:xfrm>
            <a:off x="2778330" y="3505118"/>
            <a:ext cx="1886673" cy="565262"/>
            <a:chOff x="2778330" y="3505118"/>
            <a:chExt cx="1886673" cy="565262"/>
          </a:xfrm>
        </p:grpSpPr>
        <p:sp>
          <p:nvSpPr>
            <p:cNvPr id="12" name="Parallelogram 11">
              <a:extLst>
                <a:ext uri="{FF2B5EF4-FFF2-40B4-BE49-F238E27FC236}">
                  <a16:creationId xmlns:a16="http://schemas.microsoft.com/office/drawing/2014/main" id="{15C789F5-AED5-FABD-7303-BE50EDC9E571}"/>
                </a:ext>
              </a:extLst>
            </p:cNvPr>
            <p:cNvSpPr/>
            <p:nvPr/>
          </p:nvSpPr>
          <p:spPr>
            <a:xfrm>
              <a:off x="2778330" y="3505118"/>
              <a:ext cx="1886673" cy="509286"/>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AFE23ADD-DBCD-FAB9-9FD2-9F3F9D10C9A4}"/>
                </a:ext>
              </a:extLst>
            </p:cNvPr>
            <p:cNvSpPr txBox="1"/>
            <p:nvPr/>
          </p:nvSpPr>
          <p:spPr>
            <a:xfrm>
              <a:off x="2909731" y="3516382"/>
              <a:ext cx="1593614" cy="553998"/>
            </a:xfrm>
            <a:prstGeom prst="rect">
              <a:avLst/>
            </a:prstGeom>
            <a:noFill/>
          </p:spPr>
          <p:txBody>
            <a:bodyPr wrap="square" rtlCol="0">
              <a:spAutoFit/>
            </a:bodyPr>
            <a:lstStyle/>
            <a:p>
              <a:pPr algn="ctr"/>
              <a:r>
                <a:rPr lang="en-IN" sz="1500" dirty="0">
                  <a:solidFill>
                    <a:srgbClr val="FF0000"/>
                  </a:solidFill>
                  <a:latin typeface="Bebas Neue" panose="020B0606020202050201" pitchFamily="34" charset="0"/>
                </a:rPr>
                <a:t>P</a:t>
              </a:r>
              <a:r>
                <a:rPr lang="en-US" sz="1500" dirty="0" err="1">
                  <a:solidFill>
                    <a:srgbClr val="FF0000"/>
                  </a:solidFill>
                  <a:latin typeface="Bebas Neue" panose="020B0606020202050201" pitchFamily="34" charset="0"/>
                </a:rPr>
                <a:t>hase</a:t>
              </a:r>
              <a:r>
                <a:rPr lang="en-US" sz="1500" dirty="0">
                  <a:solidFill>
                    <a:srgbClr val="FF0000"/>
                  </a:solidFill>
                  <a:latin typeface="Bebas Neue" panose="020B0606020202050201" pitchFamily="34" charset="0"/>
                </a:rPr>
                <a:t> 2</a:t>
              </a:r>
              <a:br>
                <a:rPr lang="en-US" sz="1500" dirty="0">
                  <a:solidFill>
                    <a:srgbClr val="FF0000"/>
                  </a:solidFill>
                  <a:latin typeface="Bebas Neue" panose="020B0606020202050201" pitchFamily="34" charset="0"/>
                </a:rPr>
              </a:br>
              <a:r>
                <a:rPr lang="en-US" sz="1500" dirty="0">
                  <a:solidFill>
                    <a:srgbClr val="FF0000"/>
                  </a:solidFill>
                  <a:latin typeface="Bebas Neue" panose="020B0606020202050201" pitchFamily="34" charset="0"/>
                </a:rPr>
                <a:t>2013 - 2015</a:t>
              </a:r>
              <a:endParaRPr lang="en-IN" sz="1500" dirty="0">
                <a:solidFill>
                  <a:srgbClr val="FF0000"/>
                </a:solidFill>
                <a:latin typeface="Bebas Neue" panose="020B0606020202050201" pitchFamily="34" charset="0"/>
              </a:endParaRPr>
            </a:p>
          </p:txBody>
        </p:sp>
      </p:grpSp>
      <p:grpSp>
        <p:nvGrpSpPr>
          <p:cNvPr id="47" name="Group 46">
            <a:extLst>
              <a:ext uri="{FF2B5EF4-FFF2-40B4-BE49-F238E27FC236}">
                <a16:creationId xmlns:a16="http://schemas.microsoft.com/office/drawing/2014/main" id="{55EB10DA-306C-B5B6-CDF3-620613F697D7}"/>
              </a:ext>
            </a:extLst>
          </p:cNvPr>
          <p:cNvGrpSpPr/>
          <p:nvPr/>
        </p:nvGrpSpPr>
        <p:grpSpPr>
          <a:xfrm>
            <a:off x="5195739" y="3498602"/>
            <a:ext cx="1886673" cy="561868"/>
            <a:chOff x="5195739" y="3498602"/>
            <a:chExt cx="1886673" cy="561868"/>
          </a:xfrm>
        </p:grpSpPr>
        <p:sp>
          <p:nvSpPr>
            <p:cNvPr id="25" name="Parallelogram 24">
              <a:extLst>
                <a:ext uri="{FF2B5EF4-FFF2-40B4-BE49-F238E27FC236}">
                  <a16:creationId xmlns:a16="http://schemas.microsoft.com/office/drawing/2014/main" id="{1C4418A2-58AC-0D63-719A-D960214535A0}"/>
                </a:ext>
              </a:extLst>
            </p:cNvPr>
            <p:cNvSpPr/>
            <p:nvPr/>
          </p:nvSpPr>
          <p:spPr>
            <a:xfrm>
              <a:off x="5195739" y="3498602"/>
              <a:ext cx="1886673" cy="509286"/>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87A274E8-3569-8594-197F-62FC7CDC6279}"/>
                </a:ext>
              </a:extLst>
            </p:cNvPr>
            <p:cNvSpPr txBox="1"/>
            <p:nvPr/>
          </p:nvSpPr>
          <p:spPr>
            <a:xfrm>
              <a:off x="5326460" y="3506472"/>
              <a:ext cx="1593614" cy="553998"/>
            </a:xfrm>
            <a:prstGeom prst="rect">
              <a:avLst/>
            </a:prstGeom>
            <a:noFill/>
          </p:spPr>
          <p:txBody>
            <a:bodyPr wrap="square" rtlCol="0">
              <a:spAutoFit/>
            </a:bodyPr>
            <a:lstStyle/>
            <a:p>
              <a:pPr algn="ctr"/>
              <a:r>
                <a:rPr lang="en-IN" sz="1500" dirty="0">
                  <a:solidFill>
                    <a:srgbClr val="FF0000"/>
                  </a:solidFill>
                  <a:latin typeface="Bebas Neue" panose="020B0606020202050201" pitchFamily="34" charset="0"/>
                </a:rPr>
                <a:t>P</a:t>
              </a:r>
              <a:r>
                <a:rPr lang="en-US" sz="1500" dirty="0" err="1">
                  <a:solidFill>
                    <a:srgbClr val="FF0000"/>
                  </a:solidFill>
                  <a:latin typeface="Bebas Neue" panose="020B0606020202050201" pitchFamily="34" charset="0"/>
                </a:rPr>
                <a:t>hase</a:t>
              </a:r>
              <a:r>
                <a:rPr lang="en-US" sz="1500" dirty="0">
                  <a:solidFill>
                    <a:srgbClr val="FF0000"/>
                  </a:solidFill>
                  <a:latin typeface="Bebas Neue" panose="020B0606020202050201" pitchFamily="34" charset="0"/>
                </a:rPr>
                <a:t> 3</a:t>
              </a:r>
              <a:br>
                <a:rPr lang="en-US" sz="1500" dirty="0">
                  <a:solidFill>
                    <a:srgbClr val="FF0000"/>
                  </a:solidFill>
                  <a:latin typeface="Bebas Neue" panose="020B0606020202050201" pitchFamily="34" charset="0"/>
                </a:rPr>
              </a:br>
              <a:r>
                <a:rPr lang="en-US" sz="1500" dirty="0">
                  <a:solidFill>
                    <a:srgbClr val="FF0000"/>
                  </a:solidFill>
                  <a:latin typeface="Bebas Neue" panose="020B0606020202050201" pitchFamily="34" charset="0"/>
                </a:rPr>
                <a:t>2016 - 2019</a:t>
              </a:r>
              <a:endParaRPr lang="en-IN" sz="1500" dirty="0">
                <a:solidFill>
                  <a:srgbClr val="FF0000"/>
                </a:solidFill>
                <a:latin typeface="Bebas Neue" panose="020B0606020202050201" pitchFamily="34" charset="0"/>
              </a:endParaRPr>
            </a:p>
          </p:txBody>
        </p:sp>
      </p:grpSp>
      <p:grpSp>
        <p:nvGrpSpPr>
          <p:cNvPr id="49" name="Group 48">
            <a:extLst>
              <a:ext uri="{FF2B5EF4-FFF2-40B4-BE49-F238E27FC236}">
                <a16:creationId xmlns:a16="http://schemas.microsoft.com/office/drawing/2014/main" id="{3C73B9F0-0275-3AF9-012A-E3833408E28D}"/>
              </a:ext>
            </a:extLst>
          </p:cNvPr>
          <p:cNvGrpSpPr/>
          <p:nvPr/>
        </p:nvGrpSpPr>
        <p:grpSpPr>
          <a:xfrm>
            <a:off x="7515741" y="3498602"/>
            <a:ext cx="1886673" cy="556842"/>
            <a:chOff x="7515741" y="3498602"/>
            <a:chExt cx="1886673" cy="556842"/>
          </a:xfrm>
        </p:grpSpPr>
        <p:sp>
          <p:nvSpPr>
            <p:cNvPr id="37" name="Parallelogram 36">
              <a:extLst>
                <a:ext uri="{FF2B5EF4-FFF2-40B4-BE49-F238E27FC236}">
                  <a16:creationId xmlns:a16="http://schemas.microsoft.com/office/drawing/2014/main" id="{4337FC44-7429-19CF-A191-4804D63BD71A}"/>
                </a:ext>
              </a:extLst>
            </p:cNvPr>
            <p:cNvSpPr/>
            <p:nvPr/>
          </p:nvSpPr>
          <p:spPr>
            <a:xfrm>
              <a:off x="7515741" y="3498602"/>
              <a:ext cx="1886673" cy="509286"/>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CC31C7E3-4E90-0B83-922A-882283429B3C}"/>
                </a:ext>
              </a:extLst>
            </p:cNvPr>
            <p:cNvSpPr txBox="1"/>
            <p:nvPr/>
          </p:nvSpPr>
          <p:spPr>
            <a:xfrm>
              <a:off x="7528223" y="3501446"/>
              <a:ext cx="1861707" cy="553998"/>
            </a:xfrm>
            <a:prstGeom prst="rect">
              <a:avLst/>
            </a:prstGeom>
            <a:noFill/>
          </p:spPr>
          <p:txBody>
            <a:bodyPr wrap="square" rtlCol="0">
              <a:spAutoFit/>
            </a:bodyPr>
            <a:lstStyle/>
            <a:p>
              <a:pPr algn="ctr"/>
              <a:r>
                <a:rPr lang="en-IN" sz="1500" dirty="0">
                  <a:solidFill>
                    <a:srgbClr val="FF0000"/>
                  </a:solidFill>
                  <a:latin typeface="Bebas Neue" panose="020B0606020202050201" pitchFamily="34" charset="0"/>
                </a:rPr>
                <a:t>P</a:t>
              </a:r>
              <a:r>
                <a:rPr lang="en-US" sz="1500" dirty="0" err="1">
                  <a:solidFill>
                    <a:srgbClr val="FF0000"/>
                  </a:solidFill>
                  <a:latin typeface="Bebas Neue" panose="020B0606020202050201" pitchFamily="34" charset="0"/>
                </a:rPr>
                <a:t>hase</a:t>
              </a:r>
              <a:r>
                <a:rPr lang="en-US" sz="1500" dirty="0">
                  <a:solidFill>
                    <a:srgbClr val="FF0000"/>
                  </a:solidFill>
                  <a:latin typeface="Bebas Neue" panose="020B0606020202050201" pitchFamily="34" charset="0"/>
                </a:rPr>
                <a:t> 4 - Multiverse Saga</a:t>
              </a:r>
              <a:br>
                <a:rPr lang="en-US" sz="1500" dirty="0">
                  <a:solidFill>
                    <a:srgbClr val="FF0000"/>
                  </a:solidFill>
                  <a:latin typeface="Bebas Neue" panose="020B0606020202050201" pitchFamily="34" charset="0"/>
                </a:rPr>
              </a:br>
              <a:r>
                <a:rPr lang="en-US" sz="1500" dirty="0">
                  <a:solidFill>
                    <a:srgbClr val="FF0000"/>
                  </a:solidFill>
                  <a:latin typeface="Bebas Neue" panose="020B0606020202050201" pitchFamily="34" charset="0"/>
                </a:rPr>
                <a:t>2021 - 2023</a:t>
              </a:r>
              <a:endParaRPr lang="en-IN" sz="1500" dirty="0">
                <a:solidFill>
                  <a:srgbClr val="FF0000"/>
                </a:solidFill>
                <a:latin typeface="Bebas Neue" panose="020B0606020202050201" pitchFamily="34" charset="0"/>
              </a:endParaRPr>
            </a:p>
          </p:txBody>
        </p:sp>
      </p:grpSp>
      <p:grpSp>
        <p:nvGrpSpPr>
          <p:cNvPr id="48" name="Group 47">
            <a:extLst>
              <a:ext uri="{FF2B5EF4-FFF2-40B4-BE49-F238E27FC236}">
                <a16:creationId xmlns:a16="http://schemas.microsoft.com/office/drawing/2014/main" id="{BCB18FD6-7654-D479-C51D-90770F7BA347}"/>
              </a:ext>
            </a:extLst>
          </p:cNvPr>
          <p:cNvGrpSpPr/>
          <p:nvPr/>
        </p:nvGrpSpPr>
        <p:grpSpPr>
          <a:xfrm>
            <a:off x="9836713" y="3532424"/>
            <a:ext cx="1886673" cy="565426"/>
            <a:chOff x="9836713" y="3532424"/>
            <a:chExt cx="1886673" cy="565426"/>
          </a:xfrm>
        </p:grpSpPr>
        <p:sp>
          <p:nvSpPr>
            <p:cNvPr id="29" name="Parallelogram 28">
              <a:extLst>
                <a:ext uri="{FF2B5EF4-FFF2-40B4-BE49-F238E27FC236}">
                  <a16:creationId xmlns:a16="http://schemas.microsoft.com/office/drawing/2014/main" id="{AEA77D0E-C958-3404-256E-6002A107A0FC}"/>
                </a:ext>
              </a:extLst>
            </p:cNvPr>
            <p:cNvSpPr/>
            <p:nvPr/>
          </p:nvSpPr>
          <p:spPr>
            <a:xfrm>
              <a:off x="9836713" y="3532424"/>
              <a:ext cx="1886673" cy="509286"/>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TextBox 44">
              <a:extLst>
                <a:ext uri="{FF2B5EF4-FFF2-40B4-BE49-F238E27FC236}">
                  <a16:creationId xmlns:a16="http://schemas.microsoft.com/office/drawing/2014/main" id="{07386188-A30D-C766-52CB-5AC3C5754F26}"/>
                </a:ext>
              </a:extLst>
            </p:cNvPr>
            <p:cNvSpPr txBox="1"/>
            <p:nvPr/>
          </p:nvSpPr>
          <p:spPr>
            <a:xfrm>
              <a:off x="9983242" y="3543852"/>
              <a:ext cx="1593614" cy="553998"/>
            </a:xfrm>
            <a:prstGeom prst="rect">
              <a:avLst/>
            </a:prstGeom>
            <a:noFill/>
          </p:spPr>
          <p:txBody>
            <a:bodyPr wrap="square" rtlCol="0">
              <a:spAutoFit/>
            </a:bodyPr>
            <a:lstStyle/>
            <a:p>
              <a:pPr algn="ctr"/>
              <a:r>
                <a:rPr lang="en-IN" sz="1500" dirty="0">
                  <a:solidFill>
                    <a:srgbClr val="FF0000"/>
                  </a:solidFill>
                  <a:latin typeface="Bebas Neue" panose="020B0606020202050201" pitchFamily="34" charset="0"/>
                </a:rPr>
                <a:t>P</a:t>
              </a:r>
              <a:r>
                <a:rPr lang="en-US" sz="1500" dirty="0" err="1">
                  <a:solidFill>
                    <a:srgbClr val="FF0000"/>
                  </a:solidFill>
                  <a:latin typeface="Bebas Neue" panose="020B0606020202050201" pitchFamily="34" charset="0"/>
                </a:rPr>
                <a:t>hase</a:t>
              </a:r>
              <a:r>
                <a:rPr lang="en-US" sz="1500" dirty="0">
                  <a:solidFill>
                    <a:srgbClr val="FF0000"/>
                  </a:solidFill>
                  <a:latin typeface="Bebas Neue" panose="020B0606020202050201" pitchFamily="34" charset="0"/>
                </a:rPr>
                <a:t> 5</a:t>
              </a:r>
              <a:br>
                <a:rPr lang="en-US" sz="1500" dirty="0">
                  <a:solidFill>
                    <a:srgbClr val="FF0000"/>
                  </a:solidFill>
                  <a:latin typeface="Bebas Neue" panose="020B0606020202050201" pitchFamily="34" charset="0"/>
                </a:rPr>
              </a:br>
              <a:r>
                <a:rPr lang="en-US" sz="1500" dirty="0">
                  <a:solidFill>
                    <a:srgbClr val="FF0000"/>
                  </a:solidFill>
                  <a:latin typeface="Bebas Neue" panose="020B0606020202050201" pitchFamily="34" charset="0"/>
                </a:rPr>
                <a:t>2023-2025</a:t>
              </a:r>
              <a:endParaRPr lang="en-IN" sz="1500" dirty="0">
                <a:solidFill>
                  <a:srgbClr val="FF0000"/>
                </a:solidFill>
                <a:latin typeface="Bebas Neue" panose="020B0606020202050201" pitchFamily="34" charset="0"/>
              </a:endParaRPr>
            </a:p>
          </p:txBody>
        </p:sp>
      </p:grpSp>
    </p:spTree>
    <p:extLst>
      <p:ext uri="{BB962C8B-B14F-4D97-AF65-F5344CB8AC3E}">
        <p14:creationId xmlns:p14="http://schemas.microsoft.com/office/powerpoint/2010/main" val="237376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500"/>
                                        <p:tgtEl>
                                          <p:spTgt spid="4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8" grpId="0" animBg="1"/>
      <p:bldP spid="19" grpId="0" animBg="1"/>
      <p:bldP spid="21" grpId="0" animBg="1"/>
      <p:bldP spid="22" grpId="0"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B2490C2-C9B2-AD2B-4C39-DD763B52D513}"/>
              </a:ext>
            </a:extLst>
          </p:cNvPr>
          <p:cNvSpPr/>
          <p:nvPr/>
        </p:nvSpPr>
        <p:spPr>
          <a:xfrm>
            <a:off x="2065852" y="1430515"/>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5</a:t>
            </a:r>
            <a:endParaRPr lang="en-US" b="1" dirty="0"/>
          </a:p>
          <a:p>
            <a:pPr algn="ctr"/>
            <a:r>
              <a:rPr lang="en-US" sz="1050" dirty="0"/>
              <a:t>Phases</a:t>
            </a:r>
            <a:endParaRPr lang="en-IL" sz="1050" dirty="0"/>
          </a:p>
        </p:txBody>
      </p:sp>
      <p:sp>
        <p:nvSpPr>
          <p:cNvPr id="15" name="Rectangle 14">
            <a:extLst>
              <a:ext uri="{FF2B5EF4-FFF2-40B4-BE49-F238E27FC236}">
                <a16:creationId xmlns:a16="http://schemas.microsoft.com/office/drawing/2014/main" id="{9A2C8196-DE63-005C-9224-32B4E92A517D}"/>
              </a:ext>
            </a:extLst>
          </p:cNvPr>
          <p:cNvSpPr/>
          <p:nvPr/>
        </p:nvSpPr>
        <p:spPr>
          <a:xfrm>
            <a:off x="406906" y="1417613"/>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33</a:t>
            </a:r>
            <a:endParaRPr lang="en-US" b="1" dirty="0"/>
          </a:p>
          <a:p>
            <a:pPr algn="ctr"/>
            <a:r>
              <a:rPr lang="en-US" sz="1050" dirty="0"/>
              <a:t>Movies</a:t>
            </a:r>
            <a:endParaRPr lang="en-IL" sz="1050" dirty="0"/>
          </a:p>
        </p:txBody>
      </p:sp>
      <p:sp>
        <p:nvSpPr>
          <p:cNvPr id="16" name="Rectangle 15">
            <a:extLst>
              <a:ext uri="{FF2B5EF4-FFF2-40B4-BE49-F238E27FC236}">
                <a16:creationId xmlns:a16="http://schemas.microsoft.com/office/drawing/2014/main" id="{96048408-03DC-3CFA-975B-EC24596EA9AD}"/>
              </a:ext>
            </a:extLst>
          </p:cNvPr>
          <p:cNvSpPr/>
          <p:nvPr/>
        </p:nvSpPr>
        <p:spPr>
          <a:xfrm>
            <a:off x="3724684" y="1430515"/>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4,315</a:t>
            </a:r>
            <a:endParaRPr lang="en-US" b="1" dirty="0"/>
          </a:p>
          <a:p>
            <a:pPr algn="ctr"/>
            <a:r>
              <a:rPr lang="en-US" sz="1050" dirty="0"/>
              <a:t>Total watch time (min)</a:t>
            </a:r>
            <a:endParaRPr lang="en-IL" sz="1050" dirty="0"/>
          </a:p>
        </p:txBody>
      </p:sp>
      <p:sp>
        <p:nvSpPr>
          <p:cNvPr id="18" name="Rectangle 17">
            <a:extLst>
              <a:ext uri="{FF2B5EF4-FFF2-40B4-BE49-F238E27FC236}">
                <a16:creationId xmlns:a16="http://schemas.microsoft.com/office/drawing/2014/main" id="{E86C9947-5308-D401-7162-1A65C3CA6D36}"/>
              </a:ext>
            </a:extLst>
          </p:cNvPr>
          <p:cNvSpPr/>
          <p:nvPr/>
        </p:nvSpPr>
        <p:spPr>
          <a:xfrm>
            <a:off x="5383630" y="1430515"/>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7BN</a:t>
            </a:r>
            <a:endParaRPr lang="en-US" b="1" dirty="0"/>
          </a:p>
          <a:p>
            <a:pPr algn="ctr"/>
            <a:r>
              <a:rPr lang="en-US" sz="1050" dirty="0"/>
              <a:t>Total production budget</a:t>
            </a:r>
            <a:endParaRPr lang="en-IL" sz="1050" dirty="0"/>
          </a:p>
        </p:txBody>
      </p:sp>
      <p:sp>
        <p:nvSpPr>
          <p:cNvPr id="19" name="Rectangle 18">
            <a:extLst>
              <a:ext uri="{FF2B5EF4-FFF2-40B4-BE49-F238E27FC236}">
                <a16:creationId xmlns:a16="http://schemas.microsoft.com/office/drawing/2014/main" id="{3B7A403F-76AF-8A72-9941-28EF098B0EB1}"/>
              </a:ext>
            </a:extLst>
          </p:cNvPr>
          <p:cNvSpPr/>
          <p:nvPr/>
        </p:nvSpPr>
        <p:spPr>
          <a:xfrm>
            <a:off x="7039757" y="1421279"/>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4BN</a:t>
            </a:r>
            <a:endParaRPr lang="en-US" b="1" dirty="0"/>
          </a:p>
          <a:p>
            <a:pPr algn="ctr"/>
            <a:r>
              <a:rPr lang="en-US" sz="1050" dirty="0"/>
              <a:t>Total opening nights</a:t>
            </a:r>
            <a:endParaRPr lang="en-IL" sz="1050" dirty="0"/>
          </a:p>
        </p:txBody>
      </p:sp>
      <p:sp>
        <p:nvSpPr>
          <p:cNvPr id="21" name="Rectangle 20">
            <a:extLst>
              <a:ext uri="{FF2B5EF4-FFF2-40B4-BE49-F238E27FC236}">
                <a16:creationId xmlns:a16="http://schemas.microsoft.com/office/drawing/2014/main" id="{7139C5C8-6199-DC2E-4E65-8CE800C04117}"/>
              </a:ext>
            </a:extLst>
          </p:cNvPr>
          <p:cNvSpPr/>
          <p:nvPr/>
        </p:nvSpPr>
        <p:spPr>
          <a:xfrm>
            <a:off x="8695884" y="1421279"/>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42BN</a:t>
            </a:r>
          </a:p>
          <a:p>
            <a:pPr algn="ctr"/>
            <a:r>
              <a:rPr lang="en-US" sz="1050" dirty="0"/>
              <a:t>Total box office</a:t>
            </a:r>
            <a:endParaRPr lang="en-IL" sz="1050" dirty="0"/>
          </a:p>
        </p:txBody>
      </p:sp>
      <p:sp>
        <p:nvSpPr>
          <p:cNvPr id="22" name="Rectangle 21">
            <a:extLst>
              <a:ext uri="{FF2B5EF4-FFF2-40B4-BE49-F238E27FC236}">
                <a16:creationId xmlns:a16="http://schemas.microsoft.com/office/drawing/2014/main" id="{ED73EF61-9FCA-7A5E-9F11-31BA5D897805}"/>
              </a:ext>
            </a:extLst>
          </p:cNvPr>
          <p:cNvSpPr/>
          <p:nvPr/>
        </p:nvSpPr>
        <p:spPr>
          <a:xfrm>
            <a:off x="10352011" y="1421279"/>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81%</a:t>
            </a:r>
            <a:endParaRPr lang="en-US" b="1" dirty="0"/>
          </a:p>
          <a:p>
            <a:pPr algn="ctr"/>
            <a:r>
              <a:rPr lang="en-US" sz="1050" dirty="0"/>
              <a:t>Avg. Tomato meter</a:t>
            </a:r>
            <a:endParaRPr lang="en-IL" sz="1050" dirty="0"/>
          </a:p>
        </p:txBody>
      </p:sp>
      <p:sp>
        <p:nvSpPr>
          <p:cNvPr id="2" name="Rectangle 1">
            <a:extLst>
              <a:ext uri="{FF2B5EF4-FFF2-40B4-BE49-F238E27FC236}">
                <a16:creationId xmlns:a16="http://schemas.microsoft.com/office/drawing/2014/main" id="{BB60AA7B-6459-AE1E-BB4B-1FE1EA34CC07}"/>
              </a:ext>
            </a:extLst>
          </p:cNvPr>
          <p:cNvSpPr/>
          <p:nvPr/>
        </p:nvSpPr>
        <p:spPr>
          <a:xfrm>
            <a:off x="303545" y="1323484"/>
            <a:ext cx="11666782" cy="1205706"/>
          </a:xfrm>
          <a:prstGeom prst="rect">
            <a:avLst/>
          </a:prstGeom>
          <a:solidFill>
            <a:schemeClr val="dk1">
              <a:alpha val="8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L"/>
          </a:p>
        </p:txBody>
      </p:sp>
      <p:pic>
        <p:nvPicPr>
          <p:cNvPr id="30" name="Picture 29">
            <a:extLst>
              <a:ext uri="{FF2B5EF4-FFF2-40B4-BE49-F238E27FC236}">
                <a16:creationId xmlns:a16="http://schemas.microsoft.com/office/drawing/2014/main" id="{2A6120C2-34F7-74F0-04CB-BF703B041FA0}"/>
              </a:ext>
            </a:extLst>
          </p:cNvPr>
          <p:cNvPicPr>
            <a:picLocks noChangeAspect="1"/>
          </p:cNvPicPr>
          <p:nvPr/>
        </p:nvPicPr>
        <p:blipFill rotWithShape="1">
          <a:blip r:embed="rId2"/>
          <a:srcRect t="270" b="1"/>
          <a:stretch/>
        </p:blipFill>
        <p:spPr>
          <a:xfrm>
            <a:off x="412429" y="4719782"/>
            <a:ext cx="2860097" cy="2082338"/>
          </a:xfrm>
          <a:prstGeom prst="rect">
            <a:avLst/>
          </a:prstGeom>
          <a:ln w="25400">
            <a:solidFill>
              <a:schemeClr val="bg2">
                <a:lumMod val="10000"/>
              </a:schemeClr>
            </a:solidFill>
          </a:ln>
        </p:spPr>
      </p:pic>
      <p:pic>
        <p:nvPicPr>
          <p:cNvPr id="31" name="Picture 30">
            <a:extLst>
              <a:ext uri="{FF2B5EF4-FFF2-40B4-BE49-F238E27FC236}">
                <a16:creationId xmlns:a16="http://schemas.microsoft.com/office/drawing/2014/main" id="{9F0C3A85-E992-79D9-7CC3-4908FB6C7A03}"/>
              </a:ext>
            </a:extLst>
          </p:cNvPr>
          <p:cNvPicPr>
            <a:picLocks noChangeAspect="1"/>
          </p:cNvPicPr>
          <p:nvPr/>
        </p:nvPicPr>
        <p:blipFill>
          <a:blip r:embed="rId3">
            <a:alphaModFix amt="53000"/>
            <a:extLst>
              <a:ext uri="{28A0092B-C50C-407E-A947-70E740481C1C}">
                <a14:useLocalDpi xmlns:a14="http://schemas.microsoft.com/office/drawing/2010/main" val="0"/>
              </a:ext>
            </a:extLst>
          </a:blip>
          <a:stretch>
            <a:fillRect/>
          </a:stretch>
        </p:blipFill>
        <p:spPr>
          <a:xfrm rot="13500000">
            <a:off x="8647740" y="2351042"/>
            <a:ext cx="4840930" cy="4947977"/>
          </a:xfrm>
          <a:prstGeom prst="rect">
            <a:avLst/>
          </a:prstGeom>
        </p:spPr>
      </p:pic>
      <p:pic>
        <p:nvPicPr>
          <p:cNvPr id="32" name="Picture 31" descr="A picture containing person&#10;&#10;Description automatically generated">
            <a:extLst>
              <a:ext uri="{FF2B5EF4-FFF2-40B4-BE49-F238E27FC236}">
                <a16:creationId xmlns:a16="http://schemas.microsoft.com/office/drawing/2014/main" id="{767E5893-0B06-E058-4981-15B929B82C1B}"/>
              </a:ext>
            </a:extLst>
          </p:cNvPr>
          <p:cNvPicPr>
            <a:picLocks noChangeAspect="1"/>
          </p:cNvPicPr>
          <p:nvPr/>
        </p:nvPicPr>
        <p:blipFill>
          <a:blip r:embed="rId4">
            <a:alphaModFix amt="76000"/>
            <a:extLst>
              <a:ext uri="{28A0092B-C50C-407E-A947-70E740481C1C}">
                <a14:useLocalDpi xmlns:a14="http://schemas.microsoft.com/office/drawing/2010/main" val="0"/>
              </a:ext>
            </a:extLst>
          </a:blip>
          <a:stretch>
            <a:fillRect/>
          </a:stretch>
        </p:blipFill>
        <p:spPr>
          <a:xfrm>
            <a:off x="10353317" y="2782824"/>
            <a:ext cx="2109373" cy="4084414"/>
          </a:xfrm>
          <a:prstGeom prst="rect">
            <a:avLst/>
          </a:prstGeom>
        </p:spPr>
      </p:pic>
      <p:pic>
        <p:nvPicPr>
          <p:cNvPr id="36" name="Picture 35">
            <a:extLst>
              <a:ext uri="{FF2B5EF4-FFF2-40B4-BE49-F238E27FC236}">
                <a16:creationId xmlns:a16="http://schemas.microsoft.com/office/drawing/2014/main" id="{ECF3D184-08B0-C488-D5CF-ED2F40B9438D}"/>
              </a:ext>
            </a:extLst>
          </p:cNvPr>
          <p:cNvPicPr>
            <a:picLocks noChangeAspect="1"/>
          </p:cNvPicPr>
          <p:nvPr/>
        </p:nvPicPr>
        <p:blipFill rotWithShape="1">
          <a:blip r:embed="rId5"/>
          <a:srcRect t="2098" b="-2098"/>
          <a:stretch/>
        </p:blipFill>
        <p:spPr>
          <a:xfrm>
            <a:off x="3498605" y="4714714"/>
            <a:ext cx="5328034" cy="2082338"/>
          </a:xfrm>
          <a:prstGeom prst="rect">
            <a:avLst/>
          </a:prstGeom>
          <a:ln w="25400">
            <a:solidFill>
              <a:schemeClr val="bg2">
                <a:lumMod val="10000"/>
              </a:schemeClr>
            </a:solidFill>
          </a:ln>
        </p:spPr>
      </p:pic>
      <p:pic>
        <p:nvPicPr>
          <p:cNvPr id="42" name="Picture 41">
            <a:extLst>
              <a:ext uri="{FF2B5EF4-FFF2-40B4-BE49-F238E27FC236}">
                <a16:creationId xmlns:a16="http://schemas.microsoft.com/office/drawing/2014/main" id="{18698EB5-F819-FCBA-07CD-BFFF06818C3A}"/>
              </a:ext>
            </a:extLst>
          </p:cNvPr>
          <p:cNvPicPr>
            <a:picLocks noChangeAspect="1"/>
          </p:cNvPicPr>
          <p:nvPr/>
        </p:nvPicPr>
        <p:blipFill rotWithShape="1">
          <a:blip r:embed="rId6"/>
          <a:srcRect r="2818"/>
          <a:stretch/>
        </p:blipFill>
        <p:spPr>
          <a:xfrm>
            <a:off x="7578216" y="2529190"/>
            <a:ext cx="2384934" cy="2082338"/>
          </a:xfrm>
          <a:prstGeom prst="rect">
            <a:avLst/>
          </a:prstGeom>
          <a:ln w="25400">
            <a:solidFill>
              <a:schemeClr val="bg2">
                <a:lumMod val="10000"/>
              </a:schemeClr>
            </a:solidFill>
          </a:ln>
        </p:spPr>
      </p:pic>
      <p:sp>
        <p:nvSpPr>
          <p:cNvPr id="3" name="Parallelogram 2">
            <a:extLst>
              <a:ext uri="{FF2B5EF4-FFF2-40B4-BE49-F238E27FC236}">
                <a16:creationId xmlns:a16="http://schemas.microsoft.com/office/drawing/2014/main" id="{344288CA-2EAD-01C9-B08E-1EE4041569A1}"/>
              </a:ext>
            </a:extLst>
          </p:cNvPr>
          <p:cNvSpPr/>
          <p:nvPr/>
        </p:nvSpPr>
        <p:spPr>
          <a:xfrm>
            <a:off x="730874" y="365236"/>
            <a:ext cx="4161912" cy="950539"/>
          </a:xfrm>
          <a:prstGeom prst="parallelogram">
            <a:avLst>
              <a:gd name="adj" fmla="val 24198"/>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6608E2C-F600-45FA-5481-8CFE8329A164}"/>
              </a:ext>
            </a:extLst>
          </p:cNvPr>
          <p:cNvSpPr txBox="1"/>
          <p:nvPr/>
        </p:nvSpPr>
        <p:spPr>
          <a:xfrm>
            <a:off x="412429" y="457398"/>
            <a:ext cx="6189515" cy="769441"/>
          </a:xfrm>
          <a:prstGeom prst="rect">
            <a:avLst/>
          </a:prstGeom>
          <a:noFill/>
        </p:spPr>
        <p:txBody>
          <a:bodyPr wrap="none" rtlCol="0">
            <a:spAutoFit/>
          </a:bodyPr>
          <a:lstStyle/>
          <a:p>
            <a:r>
              <a:rPr lang="en-US" sz="4400" dirty="0">
                <a:solidFill>
                  <a:srgbClr val="FF0000"/>
                </a:solidFill>
                <a:latin typeface="Bebas Neue Bold" panose="020B0606020202050201" pitchFamily="34" charset="0"/>
              </a:rPr>
              <a:t>The marvel universe in numbers</a:t>
            </a:r>
            <a:endParaRPr lang="en-IN" sz="4400" dirty="0">
              <a:solidFill>
                <a:srgbClr val="FF0000"/>
              </a:solidFill>
              <a:latin typeface="Bebas Neue Bold" panose="020B0606020202050201" pitchFamily="34" charset="0"/>
            </a:endParaRPr>
          </a:p>
        </p:txBody>
      </p:sp>
      <p:sp>
        <p:nvSpPr>
          <p:cNvPr id="4" name="Rectangle 3">
            <a:extLst>
              <a:ext uri="{FF2B5EF4-FFF2-40B4-BE49-F238E27FC236}">
                <a16:creationId xmlns:a16="http://schemas.microsoft.com/office/drawing/2014/main" id="{DD6F979E-07B8-0526-A1F7-ED93B938F86F}"/>
              </a:ext>
            </a:extLst>
          </p:cNvPr>
          <p:cNvSpPr/>
          <p:nvPr/>
        </p:nvSpPr>
        <p:spPr>
          <a:xfrm>
            <a:off x="-1" y="4640170"/>
            <a:ext cx="10582835" cy="2365747"/>
          </a:xfrm>
          <a:prstGeom prst="rect">
            <a:avLst/>
          </a:prstGeom>
          <a:solidFill>
            <a:schemeClr val="dk1">
              <a:alpha val="8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L" dirty="0"/>
          </a:p>
        </p:txBody>
      </p:sp>
      <p:sp>
        <p:nvSpPr>
          <p:cNvPr id="6" name="Rectangle 5">
            <a:extLst>
              <a:ext uri="{FF2B5EF4-FFF2-40B4-BE49-F238E27FC236}">
                <a16:creationId xmlns:a16="http://schemas.microsoft.com/office/drawing/2014/main" id="{53DA53ED-66D5-5AF6-3344-0376A8B875F8}"/>
              </a:ext>
            </a:extLst>
          </p:cNvPr>
          <p:cNvSpPr/>
          <p:nvPr/>
        </p:nvSpPr>
        <p:spPr>
          <a:xfrm>
            <a:off x="7413253" y="2468037"/>
            <a:ext cx="4778747" cy="4537880"/>
          </a:xfrm>
          <a:prstGeom prst="rect">
            <a:avLst/>
          </a:prstGeom>
          <a:solidFill>
            <a:schemeClr val="dk1">
              <a:alpha val="8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L"/>
          </a:p>
        </p:txBody>
      </p:sp>
      <p:sp>
        <p:nvSpPr>
          <p:cNvPr id="7" name="TextBox 6">
            <a:extLst>
              <a:ext uri="{FF2B5EF4-FFF2-40B4-BE49-F238E27FC236}">
                <a16:creationId xmlns:a16="http://schemas.microsoft.com/office/drawing/2014/main" id="{02A1F476-524B-49F5-ED46-C6A38F6C478D}"/>
              </a:ext>
            </a:extLst>
          </p:cNvPr>
          <p:cNvSpPr txBox="1"/>
          <p:nvPr/>
        </p:nvSpPr>
        <p:spPr>
          <a:xfrm>
            <a:off x="406906" y="4881282"/>
            <a:ext cx="11702606" cy="1228093"/>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Phase 3 features the largest number of movies, with the highest average budgets and the greatest opening weekend earnings (</a:t>
            </a:r>
            <a:r>
              <a:rPr lang="en-US" sz="1200" dirty="0">
                <a:solidFill>
                  <a:schemeClr val="bg1"/>
                </a:solidFill>
                <a:latin typeface="Arial" panose="020B0604020202020204" pitchFamily="34" charset="0"/>
                <a:ea typeface="Open Sans" panose="020B0606030504020204" pitchFamily="34" charset="0"/>
                <a:cs typeface="Arial" panose="020B0604020202020204" pitchFamily="34" charset="0"/>
              </a:rPr>
              <a:t>phase 3: 2016 – 2019</a:t>
            </a:r>
            <a:r>
              <a:rPr lang="en-US" sz="1200" dirty="0">
                <a:solidFill>
                  <a:schemeClr val="bg1"/>
                </a:solidFill>
                <a:latin typeface="Arial" panose="020B0604020202020204" pitchFamily="34" charset="0"/>
                <a:cs typeface="Arial" panose="020B0604020202020204" pitchFamily="34" charset="0"/>
              </a:rPr>
              <a:t>)</a:t>
            </a:r>
            <a:r>
              <a:rPr lang="en-US" sz="1200" dirty="0">
                <a:solidFill>
                  <a:schemeClr val="bg1"/>
                </a:solidFill>
                <a:latin typeface="Arial" panose="020B0604020202020204" pitchFamily="34" charset="0"/>
                <a:ea typeface="Open Sans" panose="020B0606030504020204" pitchFamily="34" charset="0"/>
                <a:cs typeface="Arial" panose="020B0604020202020204" pitchFamily="34" charset="0"/>
              </a:rPr>
              <a:t>.</a:t>
            </a:r>
            <a:endParaRPr lang="en-US" sz="1200" dirty="0">
              <a:solidFill>
                <a:schemeClr val="bg1"/>
              </a:solidFill>
              <a:latin typeface="Arial" panose="020B0604020202020204" pitchFamily="34" charset="0"/>
              <a:cs typeface="Arial" panose="020B0604020202020204" pitchFamily="34" charset="0"/>
            </a:endParaRPr>
          </a:p>
          <a:p>
            <a:endParaRPr lang="en-US" sz="1200" dirty="0">
              <a:solidFill>
                <a:schemeClr val="bg1"/>
              </a:solidFill>
              <a:latin typeface="Arial" panose="020B0604020202020204" pitchFamily="34" charset="0"/>
              <a:cs typeface="Arial" panose="020B0604020202020204" pitchFamily="34" charset="0"/>
            </a:endParaRPr>
          </a:p>
          <a:p>
            <a:pPr>
              <a:lnSpc>
                <a:spcPct val="150000"/>
              </a:lnSpc>
            </a:pPr>
            <a:r>
              <a:rPr lang="en-US" sz="1200" dirty="0">
                <a:solidFill>
                  <a:schemeClr val="bg1"/>
                </a:solidFill>
                <a:latin typeface="Arial" panose="020B0604020202020204" pitchFamily="34" charset="0"/>
                <a:cs typeface="Arial" panose="020B0604020202020204" pitchFamily="34" charset="0"/>
              </a:rPr>
              <a:t>Phase 3 featured several </a:t>
            </a:r>
            <a:r>
              <a:rPr lang="en-US" sz="1200" b="1" dirty="0">
                <a:solidFill>
                  <a:schemeClr val="bg1"/>
                </a:solidFill>
                <a:latin typeface="Arial" panose="020B0604020202020204" pitchFamily="34" charset="0"/>
                <a:cs typeface="Arial" panose="020B0604020202020204" pitchFamily="34" charset="0"/>
              </a:rPr>
              <a:t>highly anticipated films</a:t>
            </a:r>
            <a:r>
              <a:rPr lang="en-US" sz="1200" dirty="0">
                <a:solidFill>
                  <a:schemeClr val="bg1"/>
                </a:solidFill>
                <a:latin typeface="Arial" panose="020B0604020202020204" pitchFamily="34" charset="0"/>
                <a:cs typeface="Arial" panose="020B0604020202020204" pitchFamily="34" charset="0"/>
              </a:rPr>
              <a:t>, such as Captain America: Civil War, Avengers: Infinity War, and </a:t>
            </a:r>
            <a:r>
              <a:rPr lang="en-US" sz="1200" b="1" dirty="0">
                <a:solidFill>
                  <a:schemeClr val="bg1"/>
                </a:solidFill>
                <a:latin typeface="Arial" panose="020B0604020202020204" pitchFamily="34" charset="0"/>
                <a:cs typeface="Arial" panose="020B0604020202020204" pitchFamily="34" charset="0"/>
              </a:rPr>
              <a:t>Avengers: Endgame</a:t>
            </a:r>
            <a:r>
              <a:rPr lang="en-US" sz="1200" dirty="0">
                <a:solidFill>
                  <a:schemeClr val="bg1"/>
                </a:solidFill>
                <a:latin typeface="Arial" panose="020B0604020202020204" pitchFamily="34" charset="0"/>
                <a:cs typeface="Arial" panose="020B0604020202020204" pitchFamily="34" charset="0"/>
              </a:rPr>
              <a:t>. </a:t>
            </a: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These multi-superhero films had massive marketing campaigns and significant fan excitement.</a:t>
            </a:r>
          </a:p>
          <a:p>
            <a:pPr>
              <a:lnSpc>
                <a:spcPct val="150000"/>
              </a:lnSpc>
            </a:pPr>
            <a:endParaRPr lang="en-US" sz="1050" dirty="0">
              <a:solidFill>
                <a:schemeClr val="bg1"/>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B1CBE6AA-1DB8-0918-D8C4-2AF364789AF4}"/>
              </a:ext>
            </a:extLst>
          </p:cNvPr>
          <p:cNvPicPr>
            <a:picLocks noChangeAspect="1"/>
          </p:cNvPicPr>
          <p:nvPr/>
        </p:nvPicPr>
        <p:blipFill>
          <a:blip r:embed="rId7"/>
          <a:stretch>
            <a:fillRect/>
          </a:stretch>
        </p:blipFill>
        <p:spPr>
          <a:xfrm>
            <a:off x="5232780" y="1477275"/>
            <a:ext cx="5604248" cy="3134253"/>
          </a:xfrm>
          <a:prstGeom prst="rect">
            <a:avLst/>
          </a:prstGeom>
          <a:ln w="25400">
            <a:solidFill>
              <a:schemeClr val="bg2">
                <a:lumMod val="10000"/>
              </a:schemeClr>
            </a:solidFill>
          </a:ln>
        </p:spPr>
      </p:pic>
      <p:pic>
        <p:nvPicPr>
          <p:cNvPr id="13" name="Picture 12">
            <a:extLst>
              <a:ext uri="{FF2B5EF4-FFF2-40B4-BE49-F238E27FC236}">
                <a16:creationId xmlns:a16="http://schemas.microsoft.com/office/drawing/2014/main" id="{7AD61C56-49F6-0C31-A625-C67A50F9061F}"/>
              </a:ext>
            </a:extLst>
          </p:cNvPr>
          <p:cNvPicPr>
            <a:picLocks noChangeAspect="1"/>
          </p:cNvPicPr>
          <p:nvPr/>
        </p:nvPicPr>
        <p:blipFill>
          <a:blip r:embed="rId8"/>
          <a:stretch>
            <a:fillRect/>
          </a:stretch>
        </p:blipFill>
        <p:spPr>
          <a:xfrm>
            <a:off x="412428" y="1537859"/>
            <a:ext cx="4560912" cy="3077389"/>
          </a:xfrm>
          <a:prstGeom prst="rect">
            <a:avLst/>
          </a:prstGeom>
          <a:ln w="25400">
            <a:solidFill>
              <a:schemeClr val="bg2">
                <a:lumMod val="10000"/>
              </a:schemeClr>
            </a:solidFill>
          </a:ln>
        </p:spPr>
      </p:pic>
    </p:spTree>
    <p:extLst>
      <p:ext uri="{BB962C8B-B14F-4D97-AF65-F5344CB8AC3E}">
        <p14:creationId xmlns:p14="http://schemas.microsoft.com/office/powerpoint/2010/main" val="322683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AD61C56-49F6-0C31-A625-C67A50F9061F}"/>
              </a:ext>
            </a:extLst>
          </p:cNvPr>
          <p:cNvPicPr>
            <a:picLocks noChangeAspect="1"/>
          </p:cNvPicPr>
          <p:nvPr/>
        </p:nvPicPr>
        <p:blipFill>
          <a:blip r:embed="rId2"/>
          <a:stretch>
            <a:fillRect/>
          </a:stretch>
        </p:blipFill>
        <p:spPr>
          <a:xfrm>
            <a:off x="412429" y="2532908"/>
            <a:ext cx="3086176" cy="2082339"/>
          </a:xfrm>
          <a:prstGeom prst="rect">
            <a:avLst/>
          </a:prstGeom>
          <a:ln w="25400">
            <a:solidFill>
              <a:schemeClr val="bg2">
                <a:lumMod val="10000"/>
              </a:schemeClr>
            </a:solidFill>
          </a:ln>
        </p:spPr>
      </p:pic>
      <p:sp>
        <p:nvSpPr>
          <p:cNvPr id="14" name="Rectangle 13">
            <a:extLst>
              <a:ext uri="{FF2B5EF4-FFF2-40B4-BE49-F238E27FC236}">
                <a16:creationId xmlns:a16="http://schemas.microsoft.com/office/drawing/2014/main" id="{6B2490C2-C9B2-AD2B-4C39-DD763B52D513}"/>
              </a:ext>
            </a:extLst>
          </p:cNvPr>
          <p:cNvSpPr/>
          <p:nvPr/>
        </p:nvSpPr>
        <p:spPr>
          <a:xfrm>
            <a:off x="2065852" y="1430515"/>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5</a:t>
            </a:r>
            <a:endParaRPr lang="en-US" b="1" dirty="0"/>
          </a:p>
          <a:p>
            <a:pPr algn="ctr"/>
            <a:r>
              <a:rPr lang="en-US" sz="1050" dirty="0"/>
              <a:t>Phases</a:t>
            </a:r>
            <a:endParaRPr lang="en-IL" sz="1050" dirty="0"/>
          </a:p>
        </p:txBody>
      </p:sp>
      <p:sp>
        <p:nvSpPr>
          <p:cNvPr id="15" name="Rectangle 14">
            <a:extLst>
              <a:ext uri="{FF2B5EF4-FFF2-40B4-BE49-F238E27FC236}">
                <a16:creationId xmlns:a16="http://schemas.microsoft.com/office/drawing/2014/main" id="{9A2C8196-DE63-005C-9224-32B4E92A517D}"/>
              </a:ext>
            </a:extLst>
          </p:cNvPr>
          <p:cNvSpPr/>
          <p:nvPr/>
        </p:nvSpPr>
        <p:spPr>
          <a:xfrm>
            <a:off x="406906" y="1417613"/>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33</a:t>
            </a:r>
            <a:endParaRPr lang="en-US" b="1" dirty="0"/>
          </a:p>
          <a:p>
            <a:pPr algn="ctr"/>
            <a:r>
              <a:rPr lang="en-US" sz="1050" dirty="0"/>
              <a:t>Movies</a:t>
            </a:r>
            <a:endParaRPr lang="en-IL" sz="1050" dirty="0"/>
          </a:p>
        </p:txBody>
      </p:sp>
      <p:sp>
        <p:nvSpPr>
          <p:cNvPr id="16" name="Rectangle 15">
            <a:extLst>
              <a:ext uri="{FF2B5EF4-FFF2-40B4-BE49-F238E27FC236}">
                <a16:creationId xmlns:a16="http://schemas.microsoft.com/office/drawing/2014/main" id="{96048408-03DC-3CFA-975B-EC24596EA9AD}"/>
              </a:ext>
            </a:extLst>
          </p:cNvPr>
          <p:cNvSpPr/>
          <p:nvPr/>
        </p:nvSpPr>
        <p:spPr>
          <a:xfrm>
            <a:off x="3724684" y="1430515"/>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4,315</a:t>
            </a:r>
            <a:endParaRPr lang="en-US" b="1" dirty="0"/>
          </a:p>
          <a:p>
            <a:pPr algn="ctr"/>
            <a:r>
              <a:rPr lang="en-US" sz="1050" dirty="0"/>
              <a:t>Total watch time (min)</a:t>
            </a:r>
            <a:endParaRPr lang="en-IL" sz="1050" dirty="0"/>
          </a:p>
        </p:txBody>
      </p:sp>
      <p:sp>
        <p:nvSpPr>
          <p:cNvPr id="18" name="Rectangle 17">
            <a:extLst>
              <a:ext uri="{FF2B5EF4-FFF2-40B4-BE49-F238E27FC236}">
                <a16:creationId xmlns:a16="http://schemas.microsoft.com/office/drawing/2014/main" id="{E86C9947-5308-D401-7162-1A65C3CA6D36}"/>
              </a:ext>
            </a:extLst>
          </p:cNvPr>
          <p:cNvSpPr/>
          <p:nvPr/>
        </p:nvSpPr>
        <p:spPr>
          <a:xfrm>
            <a:off x="5383630" y="1430515"/>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7BN</a:t>
            </a:r>
            <a:endParaRPr lang="en-US" b="1" dirty="0"/>
          </a:p>
          <a:p>
            <a:pPr algn="ctr"/>
            <a:r>
              <a:rPr lang="en-US" sz="1050" dirty="0"/>
              <a:t>Total production budget</a:t>
            </a:r>
            <a:endParaRPr lang="en-IL" sz="1050" dirty="0"/>
          </a:p>
        </p:txBody>
      </p:sp>
      <p:sp>
        <p:nvSpPr>
          <p:cNvPr id="19" name="Rectangle 18">
            <a:extLst>
              <a:ext uri="{FF2B5EF4-FFF2-40B4-BE49-F238E27FC236}">
                <a16:creationId xmlns:a16="http://schemas.microsoft.com/office/drawing/2014/main" id="{3B7A403F-76AF-8A72-9941-28EF098B0EB1}"/>
              </a:ext>
            </a:extLst>
          </p:cNvPr>
          <p:cNvSpPr/>
          <p:nvPr/>
        </p:nvSpPr>
        <p:spPr>
          <a:xfrm>
            <a:off x="7039757" y="1421279"/>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4BN</a:t>
            </a:r>
            <a:endParaRPr lang="en-US" b="1" dirty="0"/>
          </a:p>
          <a:p>
            <a:pPr algn="ctr"/>
            <a:r>
              <a:rPr lang="en-US" sz="1050" dirty="0"/>
              <a:t>Total opening nights</a:t>
            </a:r>
            <a:endParaRPr lang="en-IL" sz="1050" dirty="0"/>
          </a:p>
        </p:txBody>
      </p:sp>
      <p:sp>
        <p:nvSpPr>
          <p:cNvPr id="21" name="Rectangle 20">
            <a:extLst>
              <a:ext uri="{FF2B5EF4-FFF2-40B4-BE49-F238E27FC236}">
                <a16:creationId xmlns:a16="http://schemas.microsoft.com/office/drawing/2014/main" id="{7139C5C8-6199-DC2E-4E65-8CE800C04117}"/>
              </a:ext>
            </a:extLst>
          </p:cNvPr>
          <p:cNvSpPr/>
          <p:nvPr/>
        </p:nvSpPr>
        <p:spPr>
          <a:xfrm>
            <a:off x="8695884" y="1421279"/>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42BN</a:t>
            </a:r>
          </a:p>
          <a:p>
            <a:pPr algn="ctr"/>
            <a:r>
              <a:rPr lang="en-US" sz="1050" dirty="0"/>
              <a:t>Total box office</a:t>
            </a:r>
            <a:endParaRPr lang="en-IL" sz="1050" dirty="0"/>
          </a:p>
        </p:txBody>
      </p:sp>
      <p:sp>
        <p:nvSpPr>
          <p:cNvPr id="22" name="Rectangle 21">
            <a:extLst>
              <a:ext uri="{FF2B5EF4-FFF2-40B4-BE49-F238E27FC236}">
                <a16:creationId xmlns:a16="http://schemas.microsoft.com/office/drawing/2014/main" id="{ED73EF61-9FCA-7A5E-9F11-31BA5D897805}"/>
              </a:ext>
            </a:extLst>
          </p:cNvPr>
          <p:cNvSpPr/>
          <p:nvPr/>
        </p:nvSpPr>
        <p:spPr>
          <a:xfrm>
            <a:off x="10352011" y="1421279"/>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81%</a:t>
            </a:r>
            <a:endParaRPr lang="en-US" b="1" dirty="0"/>
          </a:p>
          <a:p>
            <a:pPr algn="ctr"/>
            <a:r>
              <a:rPr lang="en-US" sz="1050" dirty="0"/>
              <a:t>Avg. Tomato meter</a:t>
            </a:r>
            <a:endParaRPr lang="en-IL" sz="1050" dirty="0"/>
          </a:p>
        </p:txBody>
      </p:sp>
      <p:pic>
        <p:nvPicPr>
          <p:cNvPr id="30" name="Picture 29">
            <a:extLst>
              <a:ext uri="{FF2B5EF4-FFF2-40B4-BE49-F238E27FC236}">
                <a16:creationId xmlns:a16="http://schemas.microsoft.com/office/drawing/2014/main" id="{2A6120C2-34F7-74F0-04CB-BF703B041FA0}"/>
              </a:ext>
            </a:extLst>
          </p:cNvPr>
          <p:cNvPicPr>
            <a:picLocks noChangeAspect="1"/>
          </p:cNvPicPr>
          <p:nvPr/>
        </p:nvPicPr>
        <p:blipFill rotWithShape="1">
          <a:blip r:embed="rId3"/>
          <a:srcRect t="270" b="1"/>
          <a:stretch/>
        </p:blipFill>
        <p:spPr>
          <a:xfrm>
            <a:off x="412429" y="4719782"/>
            <a:ext cx="2860097" cy="2082338"/>
          </a:xfrm>
          <a:prstGeom prst="rect">
            <a:avLst/>
          </a:prstGeom>
          <a:ln w="25400">
            <a:solidFill>
              <a:schemeClr val="bg2">
                <a:lumMod val="10000"/>
              </a:schemeClr>
            </a:solidFill>
          </a:ln>
        </p:spPr>
      </p:pic>
      <p:pic>
        <p:nvPicPr>
          <p:cNvPr id="31" name="Picture 30">
            <a:extLst>
              <a:ext uri="{FF2B5EF4-FFF2-40B4-BE49-F238E27FC236}">
                <a16:creationId xmlns:a16="http://schemas.microsoft.com/office/drawing/2014/main" id="{9F0C3A85-E992-79D9-7CC3-4908FB6C7A03}"/>
              </a:ext>
            </a:extLst>
          </p:cNvPr>
          <p:cNvPicPr>
            <a:picLocks noChangeAspect="1"/>
          </p:cNvPicPr>
          <p:nvPr/>
        </p:nvPicPr>
        <p:blipFill>
          <a:blip r:embed="rId4">
            <a:alphaModFix amt="53000"/>
            <a:extLst>
              <a:ext uri="{28A0092B-C50C-407E-A947-70E740481C1C}">
                <a14:useLocalDpi xmlns:a14="http://schemas.microsoft.com/office/drawing/2010/main" val="0"/>
              </a:ext>
            </a:extLst>
          </a:blip>
          <a:stretch>
            <a:fillRect/>
          </a:stretch>
        </p:blipFill>
        <p:spPr>
          <a:xfrm rot="13500000">
            <a:off x="8647740" y="2351042"/>
            <a:ext cx="4840930" cy="4947977"/>
          </a:xfrm>
          <a:prstGeom prst="rect">
            <a:avLst/>
          </a:prstGeom>
        </p:spPr>
      </p:pic>
      <p:pic>
        <p:nvPicPr>
          <p:cNvPr id="32" name="Picture 31" descr="A picture containing person&#10;&#10;Description automatically generated">
            <a:extLst>
              <a:ext uri="{FF2B5EF4-FFF2-40B4-BE49-F238E27FC236}">
                <a16:creationId xmlns:a16="http://schemas.microsoft.com/office/drawing/2014/main" id="{767E5893-0B06-E058-4981-15B929B82C1B}"/>
              </a:ext>
            </a:extLst>
          </p:cNvPr>
          <p:cNvPicPr>
            <a:picLocks noChangeAspect="1"/>
          </p:cNvPicPr>
          <p:nvPr/>
        </p:nvPicPr>
        <p:blipFill>
          <a:blip r:embed="rId5">
            <a:alphaModFix amt="76000"/>
            <a:extLst>
              <a:ext uri="{28A0092B-C50C-407E-A947-70E740481C1C}">
                <a14:useLocalDpi xmlns:a14="http://schemas.microsoft.com/office/drawing/2010/main" val="0"/>
              </a:ext>
            </a:extLst>
          </a:blip>
          <a:stretch>
            <a:fillRect/>
          </a:stretch>
        </p:blipFill>
        <p:spPr>
          <a:xfrm>
            <a:off x="10353317" y="2782824"/>
            <a:ext cx="2109373" cy="4084414"/>
          </a:xfrm>
          <a:prstGeom prst="rect">
            <a:avLst/>
          </a:prstGeom>
        </p:spPr>
      </p:pic>
      <p:pic>
        <p:nvPicPr>
          <p:cNvPr id="36" name="Picture 35">
            <a:extLst>
              <a:ext uri="{FF2B5EF4-FFF2-40B4-BE49-F238E27FC236}">
                <a16:creationId xmlns:a16="http://schemas.microsoft.com/office/drawing/2014/main" id="{ECF3D184-08B0-C488-D5CF-ED2F40B9438D}"/>
              </a:ext>
            </a:extLst>
          </p:cNvPr>
          <p:cNvPicPr>
            <a:picLocks noChangeAspect="1"/>
          </p:cNvPicPr>
          <p:nvPr/>
        </p:nvPicPr>
        <p:blipFill rotWithShape="1">
          <a:blip r:embed="rId6"/>
          <a:srcRect t="2098" b="-2098"/>
          <a:stretch/>
        </p:blipFill>
        <p:spPr>
          <a:xfrm>
            <a:off x="3498605" y="4714714"/>
            <a:ext cx="5328034" cy="2082338"/>
          </a:xfrm>
          <a:prstGeom prst="rect">
            <a:avLst/>
          </a:prstGeom>
          <a:ln w="25400">
            <a:solidFill>
              <a:schemeClr val="bg2">
                <a:lumMod val="10000"/>
              </a:schemeClr>
            </a:solidFill>
          </a:ln>
        </p:spPr>
      </p:pic>
      <p:sp>
        <p:nvSpPr>
          <p:cNvPr id="3" name="Parallelogram 2">
            <a:extLst>
              <a:ext uri="{FF2B5EF4-FFF2-40B4-BE49-F238E27FC236}">
                <a16:creationId xmlns:a16="http://schemas.microsoft.com/office/drawing/2014/main" id="{344288CA-2EAD-01C9-B08E-1EE4041569A1}"/>
              </a:ext>
            </a:extLst>
          </p:cNvPr>
          <p:cNvSpPr/>
          <p:nvPr/>
        </p:nvSpPr>
        <p:spPr>
          <a:xfrm>
            <a:off x="730874" y="365236"/>
            <a:ext cx="4161912" cy="950539"/>
          </a:xfrm>
          <a:prstGeom prst="parallelogram">
            <a:avLst>
              <a:gd name="adj" fmla="val 24198"/>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6608E2C-F600-45FA-5481-8CFE8329A164}"/>
              </a:ext>
            </a:extLst>
          </p:cNvPr>
          <p:cNvSpPr txBox="1"/>
          <p:nvPr/>
        </p:nvSpPr>
        <p:spPr>
          <a:xfrm>
            <a:off x="412429" y="457398"/>
            <a:ext cx="6189515" cy="769441"/>
          </a:xfrm>
          <a:prstGeom prst="rect">
            <a:avLst/>
          </a:prstGeom>
          <a:noFill/>
        </p:spPr>
        <p:txBody>
          <a:bodyPr wrap="none" rtlCol="0">
            <a:spAutoFit/>
          </a:bodyPr>
          <a:lstStyle/>
          <a:p>
            <a:r>
              <a:rPr lang="en-US" sz="4400" dirty="0">
                <a:solidFill>
                  <a:srgbClr val="FF0000"/>
                </a:solidFill>
                <a:latin typeface="Bebas Neue Bold" panose="020B0606020202050201" pitchFamily="34" charset="0"/>
              </a:rPr>
              <a:t>The marvel universe in numbers</a:t>
            </a:r>
            <a:endParaRPr lang="en-IN" sz="4400" dirty="0">
              <a:solidFill>
                <a:srgbClr val="FF0000"/>
              </a:solidFill>
              <a:latin typeface="Bebas Neue Bold" panose="020B0606020202050201" pitchFamily="34" charset="0"/>
            </a:endParaRPr>
          </a:p>
        </p:txBody>
      </p:sp>
      <p:sp>
        <p:nvSpPr>
          <p:cNvPr id="6" name="Rectangle 5">
            <a:extLst>
              <a:ext uri="{FF2B5EF4-FFF2-40B4-BE49-F238E27FC236}">
                <a16:creationId xmlns:a16="http://schemas.microsoft.com/office/drawing/2014/main" id="{53DA53ED-66D5-5AF6-3344-0376A8B875F8}"/>
              </a:ext>
            </a:extLst>
          </p:cNvPr>
          <p:cNvSpPr/>
          <p:nvPr/>
        </p:nvSpPr>
        <p:spPr>
          <a:xfrm>
            <a:off x="40898" y="4652757"/>
            <a:ext cx="12128612" cy="2205243"/>
          </a:xfrm>
          <a:prstGeom prst="rect">
            <a:avLst/>
          </a:prstGeom>
          <a:solidFill>
            <a:schemeClr val="dk1">
              <a:alpha val="92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L"/>
          </a:p>
        </p:txBody>
      </p:sp>
      <p:sp>
        <p:nvSpPr>
          <p:cNvPr id="7" name="TextBox 6">
            <a:extLst>
              <a:ext uri="{FF2B5EF4-FFF2-40B4-BE49-F238E27FC236}">
                <a16:creationId xmlns:a16="http://schemas.microsoft.com/office/drawing/2014/main" id="{02A1F476-524B-49F5-ED46-C6A38F6C478D}"/>
              </a:ext>
            </a:extLst>
          </p:cNvPr>
          <p:cNvSpPr txBox="1"/>
          <p:nvPr/>
        </p:nvSpPr>
        <p:spPr>
          <a:xfrm>
            <a:off x="5701240" y="4871633"/>
            <a:ext cx="6095999" cy="523220"/>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The majority of viewers are aged 19-24, representing 31%, </a:t>
            </a:r>
            <a:br>
              <a:rPr lang="en-US" sz="1400" dirty="0">
                <a:solidFill>
                  <a:schemeClr val="bg1"/>
                </a:solidFill>
                <a:latin typeface="Arial" panose="020B0604020202020204" pitchFamily="34" charset="0"/>
                <a:cs typeface="Arial" panose="020B0604020202020204" pitchFamily="34" charset="0"/>
              </a:rPr>
            </a:br>
            <a:r>
              <a:rPr lang="en-US" sz="1400" dirty="0">
                <a:solidFill>
                  <a:schemeClr val="bg1"/>
                </a:solidFill>
                <a:latin typeface="Arial" panose="020B0604020202020204" pitchFamily="34" charset="0"/>
                <a:cs typeface="Arial" panose="020B0604020202020204" pitchFamily="34" charset="0"/>
              </a:rPr>
              <a:t>with those aged 25-30 coming next at 25%</a:t>
            </a:r>
            <a:r>
              <a:rPr lang="he-IL" sz="1400" dirty="0">
                <a:solidFill>
                  <a:schemeClr val="bg1"/>
                </a:solidFill>
                <a:latin typeface="Arial" panose="020B0604020202020204" pitchFamily="34" charset="0"/>
                <a:cs typeface="Arial" panose="020B0604020202020204" pitchFamily="34" charset="0"/>
              </a:rPr>
              <a:t> </a:t>
            </a:r>
            <a:r>
              <a:rPr lang="en-US" sz="1400" dirty="0">
                <a:solidFill>
                  <a:schemeClr val="bg1"/>
                </a:solidFill>
                <a:latin typeface="Arial" panose="020B0604020202020204" pitchFamily="34" charset="0"/>
                <a:cs typeface="Arial" panose="020B0604020202020204" pitchFamily="34" charset="0"/>
              </a:rPr>
              <a:t>(Totaling 56% at 19-30).</a:t>
            </a:r>
          </a:p>
        </p:txBody>
      </p:sp>
      <p:sp>
        <p:nvSpPr>
          <p:cNvPr id="9" name="Rectangle 8">
            <a:extLst>
              <a:ext uri="{FF2B5EF4-FFF2-40B4-BE49-F238E27FC236}">
                <a16:creationId xmlns:a16="http://schemas.microsoft.com/office/drawing/2014/main" id="{AB026B30-78DF-524F-CC6F-7881A8608A4E}"/>
              </a:ext>
            </a:extLst>
          </p:cNvPr>
          <p:cNvSpPr/>
          <p:nvPr/>
        </p:nvSpPr>
        <p:spPr>
          <a:xfrm>
            <a:off x="262609" y="1348910"/>
            <a:ext cx="11666782" cy="1055534"/>
          </a:xfrm>
          <a:prstGeom prst="rect">
            <a:avLst/>
          </a:prstGeom>
          <a:solidFill>
            <a:schemeClr val="dk1">
              <a:alpha val="8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L"/>
          </a:p>
        </p:txBody>
      </p:sp>
      <p:pic>
        <p:nvPicPr>
          <p:cNvPr id="11" name="Picture 10">
            <a:extLst>
              <a:ext uri="{FF2B5EF4-FFF2-40B4-BE49-F238E27FC236}">
                <a16:creationId xmlns:a16="http://schemas.microsoft.com/office/drawing/2014/main" id="{B1CBE6AA-1DB8-0918-D8C4-2AF364789AF4}"/>
              </a:ext>
            </a:extLst>
          </p:cNvPr>
          <p:cNvPicPr>
            <a:picLocks noChangeAspect="1"/>
          </p:cNvPicPr>
          <p:nvPr/>
        </p:nvPicPr>
        <p:blipFill>
          <a:blip r:embed="rId7"/>
          <a:stretch>
            <a:fillRect/>
          </a:stretch>
        </p:blipFill>
        <p:spPr>
          <a:xfrm>
            <a:off x="3658478" y="2534494"/>
            <a:ext cx="3713872" cy="2077034"/>
          </a:xfrm>
          <a:prstGeom prst="rect">
            <a:avLst/>
          </a:prstGeom>
          <a:ln w="25400">
            <a:solidFill>
              <a:schemeClr val="bg2">
                <a:lumMod val="10000"/>
              </a:schemeClr>
            </a:solidFill>
          </a:ln>
        </p:spPr>
      </p:pic>
      <p:sp>
        <p:nvSpPr>
          <p:cNvPr id="4" name="Rectangle 3">
            <a:extLst>
              <a:ext uri="{FF2B5EF4-FFF2-40B4-BE49-F238E27FC236}">
                <a16:creationId xmlns:a16="http://schemas.microsoft.com/office/drawing/2014/main" id="{DD6F979E-07B8-0526-A1F7-ED93B938F86F}"/>
              </a:ext>
            </a:extLst>
          </p:cNvPr>
          <p:cNvSpPr/>
          <p:nvPr/>
        </p:nvSpPr>
        <p:spPr>
          <a:xfrm>
            <a:off x="281015" y="2289747"/>
            <a:ext cx="7177518" cy="2424967"/>
          </a:xfrm>
          <a:prstGeom prst="rect">
            <a:avLst/>
          </a:prstGeom>
          <a:solidFill>
            <a:schemeClr val="dk1">
              <a:alpha val="92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L" dirty="0"/>
          </a:p>
        </p:txBody>
      </p:sp>
      <p:sp>
        <p:nvSpPr>
          <p:cNvPr id="5" name="Rectangle 4">
            <a:extLst>
              <a:ext uri="{FF2B5EF4-FFF2-40B4-BE49-F238E27FC236}">
                <a16:creationId xmlns:a16="http://schemas.microsoft.com/office/drawing/2014/main" id="{538144E6-7621-2BAE-950E-0CB355A837CD}"/>
              </a:ext>
            </a:extLst>
          </p:cNvPr>
          <p:cNvSpPr/>
          <p:nvPr/>
        </p:nvSpPr>
        <p:spPr>
          <a:xfrm>
            <a:off x="9992237" y="2276540"/>
            <a:ext cx="2177272" cy="2376218"/>
          </a:xfrm>
          <a:prstGeom prst="rect">
            <a:avLst/>
          </a:prstGeom>
          <a:solidFill>
            <a:schemeClr val="dk1">
              <a:alpha val="92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L"/>
          </a:p>
        </p:txBody>
      </p:sp>
      <p:pic>
        <p:nvPicPr>
          <p:cNvPr id="42" name="Picture 41">
            <a:extLst>
              <a:ext uri="{FF2B5EF4-FFF2-40B4-BE49-F238E27FC236}">
                <a16:creationId xmlns:a16="http://schemas.microsoft.com/office/drawing/2014/main" id="{18698EB5-F819-FCBA-07CD-BFFF06818C3A}"/>
              </a:ext>
            </a:extLst>
          </p:cNvPr>
          <p:cNvPicPr>
            <a:picLocks noChangeAspect="1"/>
          </p:cNvPicPr>
          <p:nvPr/>
        </p:nvPicPr>
        <p:blipFill rotWithShape="1">
          <a:blip r:embed="rId8"/>
          <a:srcRect r="2818"/>
          <a:stretch/>
        </p:blipFill>
        <p:spPr>
          <a:xfrm>
            <a:off x="5736151" y="1265516"/>
            <a:ext cx="3832239" cy="3346012"/>
          </a:xfrm>
          <a:prstGeom prst="rect">
            <a:avLst/>
          </a:prstGeom>
          <a:ln w="25400">
            <a:solidFill>
              <a:schemeClr val="bg2">
                <a:lumMod val="10000"/>
              </a:schemeClr>
            </a:solidFill>
          </a:ln>
        </p:spPr>
      </p:pic>
    </p:spTree>
    <p:extLst>
      <p:ext uri="{BB962C8B-B14F-4D97-AF65-F5344CB8AC3E}">
        <p14:creationId xmlns:p14="http://schemas.microsoft.com/office/powerpoint/2010/main" val="48177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AD61C56-49F6-0C31-A625-C67A50F9061F}"/>
              </a:ext>
            </a:extLst>
          </p:cNvPr>
          <p:cNvPicPr>
            <a:picLocks noChangeAspect="1"/>
          </p:cNvPicPr>
          <p:nvPr/>
        </p:nvPicPr>
        <p:blipFill>
          <a:blip r:embed="rId2"/>
          <a:stretch>
            <a:fillRect/>
          </a:stretch>
        </p:blipFill>
        <p:spPr>
          <a:xfrm>
            <a:off x="412429" y="2532908"/>
            <a:ext cx="3086176" cy="2082339"/>
          </a:xfrm>
          <a:prstGeom prst="rect">
            <a:avLst/>
          </a:prstGeom>
          <a:ln w="25400">
            <a:solidFill>
              <a:schemeClr val="bg2">
                <a:lumMod val="10000"/>
              </a:schemeClr>
            </a:solidFill>
          </a:ln>
        </p:spPr>
      </p:pic>
      <p:sp>
        <p:nvSpPr>
          <p:cNvPr id="14" name="Rectangle 13">
            <a:extLst>
              <a:ext uri="{FF2B5EF4-FFF2-40B4-BE49-F238E27FC236}">
                <a16:creationId xmlns:a16="http://schemas.microsoft.com/office/drawing/2014/main" id="{6B2490C2-C9B2-AD2B-4C39-DD763B52D513}"/>
              </a:ext>
            </a:extLst>
          </p:cNvPr>
          <p:cNvSpPr/>
          <p:nvPr/>
        </p:nvSpPr>
        <p:spPr>
          <a:xfrm>
            <a:off x="2065852" y="1430515"/>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5</a:t>
            </a:r>
            <a:endParaRPr lang="en-US" b="1" dirty="0"/>
          </a:p>
          <a:p>
            <a:pPr algn="ctr"/>
            <a:r>
              <a:rPr lang="en-US" sz="1050" dirty="0"/>
              <a:t>Phases</a:t>
            </a:r>
            <a:endParaRPr lang="en-IL" sz="1050" dirty="0"/>
          </a:p>
        </p:txBody>
      </p:sp>
      <p:sp>
        <p:nvSpPr>
          <p:cNvPr id="15" name="Rectangle 14">
            <a:extLst>
              <a:ext uri="{FF2B5EF4-FFF2-40B4-BE49-F238E27FC236}">
                <a16:creationId xmlns:a16="http://schemas.microsoft.com/office/drawing/2014/main" id="{9A2C8196-DE63-005C-9224-32B4E92A517D}"/>
              </a:ext>
            </a:extLst>
          </p:cNvPr>
          <p:cNvSpPr/>
          <p:nvPr/>
        </p:nvSpPr>
        <p:spPr>
          <a:xfrm>
            <a:off x="406906" y="1417613"/>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33</a:t>
            </a:r>
            <a:endParaRPr lang="en-US" b="1" dirty="0"/>
          </a:p>
          <a:p>
            <a:pPr algn="ctr"/>
            <a:r>
              <a:rPr lang="en-US" sz="1050" dirty="0"/>
              <a:t>Movies</a:t>
            </a:r>
            <a:endParaRPr lang="en-IL" sz="1050" dirty="0"/>
          </a:p>
        </p:txBody>
      </p:sp>
      <p:sp>
        <p:nvSpPr>
          <p:cNvPr id="16" name="Rectangle 15">
            <a:extLst>
              <a:ext uri="{FF2B5EF4-FFF2-40B4-BE49-F238E27FC236}">
                <a16:creationId xmlns:a16="http://schemas.microsoft.com/office/drawing/2014/main" id="{96048408-03DC-3CFA-975B-EC24596EA9AD}"/>
              </a:ext>
            </a:extLst>
          </p:cNvPr>
          <p:cNvSpPr/>
          <p:nvPr/>
        </p:nvSpPr>
        <p:spPr>
          <a:xfrm>
            <a:off x="3724684" y="1430515"/>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4,315</a:t>
            </a:r>
            <a:endParaRPr lang="en-US" b="1" dirty="0"/>
          </a:p>
          <a:p>
            <a:pPr algn="ctr"/>
            <a:r>
              <a:rPr lang="en-US" sz="1050" dirty="0"/>
              <a:t>Total watch time (min)</a:t>
            </a:r>
            <a:endParaRPr lang="en-IL" sz="1050" dirty="0"/>
          </a:p>
        </p:txBody>
      </p:sp>
      <p:sp>
        <p:nvSpPr>
          <p:cNvPr id="18" name="Rectangle 17">
            <a:extLst>
              <a:ext uri="{FF2B5EF4-FFF2-40B4-BE49-F238E27FC236}">
                <a16:creationId xmlns:a16="http://schemas.microsoft.com/office/drawing/2014/main" id="{E86C9947-5308-D401-7162-1A65C3CA6D36}"/>
              </a:ext>
            </a:extLst>
          </p:cNvPr>
          <p:cNvSpPr/>
          <p:nvPr/>
        </p:nvSpPr>
        <p:spPr>
          <a:xfrm>
            <a:off x="5383630" y="1430515"/>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7BN</a:t>
            </a:r>
            <a:endParaRPr lang="en-US" b="1" dirty="0"/>
          </a:p>
          <a:p>
            <a:pPr algn="ctr"/>
            <a:r>
              <a:rPr lang="en-US" sz="1050" dirty="0"/>
              <a:t>Total production budget</a:t>
            </a:r>
            <a:endParaRPr lang="en-IL" sz="1050" dirty="0"/>
          </a:p>
        </p:txBody>
      </p:sp>
      <p:sp>
        <p:nvSpPr>
          <p:cNvPr id="19" name="Rectangle 18">
            <a:extLst>
              <a:ext uri="{FF2B5EF4-FFF2-40B4-BE49-F238E27FC236}">
                <a16:creationId xmlns:a16="http://schemas.microsoft.com/office/drawing/2014/main" id="{3B7A403F-76AF-8A72-9941-28EF098B0EB1}"/>
              </a:ext>
            </a:extLst>
          </p:cNvPr>
          <p:cNvSpPr/>
          <p:nvPr/>
        </p:nvSpPr>
        <p:spPr>
          <a:xfrm>
            <a:off x="7039757" y="1421279"/>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4BN</a:t>
            </a:r>
            <a:endParaRPr lang="en-US" b="1" dirty="0"/>
          </a:p>
          <a:p>
            <a:pPr algn="ctr"/>
            <a:r>
              <a:rPr lang="en-US" sz="1050" dirty="0"/>
              <a:t>Total opening nights</a:t>
            </a:r>
            <a:endParaRPr lang="en-IL" sz="1050" dirty="0"/>
          </a:p>
        </p:txBody>
      </p:sp>
      <p:sp>
        <p:nvSpPr>
          <p:cNvPr id="21" name="Rectangle 20">
            <a:extLst>
              <a:ext uri="{FF2B5EF4-FFF2-40B4-BE49-F238E27FC236}">
                <a16:creationId xmlns:a16="http://schemas.microsoft.com/office/drawing/2014/main" id="{7139C5C8-6199-DC2E-4E65-8CE800C04117}"/>
              </a:ext>
            </a:extLst>
          </p:cNvPr>
          <p:cNvSpPr/>
          <p:nvPr/>
        </p:nvSpPr>
        <p:spPr>
          <a:xfrm>
            <a:off x="8695884" y="1421279"/>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42BN</a:t>
            </a:r>
          </a:p>
          <a:p>
            <a:pPr algn="ctr"/>
            <a:r>
              <a:rPr lang="en-US" sz="1050" dirty="0"/>
              <a:t>Total box office</a:t>
            </a:r>
            <a:endParaRPr lang="en-IL" sz="1050" dirty="0"/>
          </a:p>
        </p:txBody>
      </p:sp>
      <p:sp>
        <p:nvSpPr>
          <p:cNvPr id="22" name="Rectangle 21">
            <a:extLst>
              <a:ext uri="{FF2B5EF4-FFF2-40B4-BE49-F238E27FC236}">
                <a16:creationId xmlns:a16="http://schemas.microsoft.com/office/drawing/2014/main" id="{ED73EF61-9FCA-7A5E-9F11-31BA5D897805}"/>
              </a:ext>
            </a:extLst>
          </p:cNvPr>
          <p:cNvSpPr/>
          <p:nvPr/>
        </p:nvSpPr>
        <p:spPr>
          <a:xfrm>
            <a:off x="10352011" y="1421279"/>
            <a:ext cx="1536444" cy="981908"/>
          </a:xfrm>
          <a:prstGeom prst="rect">
            <a:avLst/>
          </a:prstGeom>
          <a:ln w="25400">
            <a:solidFill>
              <a:schemeClr val="bg2">
                <a:lumMod val="1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81%</a:t>
            </a:r>
            <a:endParaRPr lang="en-US" b="1" dirty="0"/>
          </a:p>
          <a:p>
            <a:pPr algn="ctr"/>
            <a:r>
              <a:rPr lang="en-US" sz="1050" dirty="0"/>
              <a:t>Avg. Tomato meter</a:t>
            </a:r>
            <a:endParaRPr lang="en-IL" sz="1050" dirty="0"/>
          </a:p>
        </p:txBody>
      </p:sp>
      <p:pic>
        <p:nvPicPr>
          <p:cNvPr id="31" name="Picture 30">
            <a:extLst>
              <a:ext uri="{FF2B5EF4-FFF2-40B4-BE49-F238E27FC236}">
                <a16:creationId xmlns:a16="http://schemas.microsoft.com/office/drawing/2014/main" id="{9F0C3A85-E992-79D9-7CC3-4908FB6C7A03}"/>
              </a:ext>
            </a:extLst>
          </p:cNvPr>
          <p:cNvPicPr>
            <a:picLocks noChangeAspect="1"/>
          </p:cNvPicPr>
          <p:nvPr/>
        </p:nvPicPr>
        <p:blipFill>
          <a:blip r:embed="rId3">
            <a:alphaModFix amt="53000"/>
            <a:extLst>
              <a:ext uri="{28A0092B-C50C-407E-A947-70E740481C1C}">
                <a14:useLocalDpi xmlns:a14="http://schemas.microsoft.com/office/drawing/2010/main" val="0"/>
              </a:ext>
            </a:extLst>
          </a:blip>
          <a:stretch>
            <a:fillRect/>
          </a:stretch>
        </p:blipFill>
        <p:spPr>
          <a:xfrm rot="13500000">
            <a:off x="8647740" y="2351042"/>
            <a:ext cx="4840930" cy="4947977"/>
          </a:xfrm>
          <a:prstGeom prst="rect">
            <a:avLst/>
          </a:prstGeom>
        </p:spPr>
      </p:pic>
      <p:pic>
        <p:nvPicPr>
          <p:cNvPr id="32" name="Picture 31" descr="A picture containing person&#10;&#10;Description automatically generated">
            <a:extLst>
              <a:ext uri="{FF2B5EF4-FFF2-40B4-BE49-F238E27FC236}">
                <a16:creationId xmlns:a16="http://schemas.microsoft.com/office/drawing/2014/main" id="{767E5893-0B06-E058-4981-15B929B82C1B}"/>
              </a:ext>
            </a:extLst>
          </p:cNvPr>
          <p:cNvPicPr>
            <a:picLocks noChangeAspect="1"/>
          </p:cNvPicPr>
          <p:nvPr/>
        </p:nvPicPr>
        <p:blipFill>
          <a:blip r:embed="rId4">
            <a:alphaModFix amt="76000"/>
            <a:extLst>
              <a:ext uri="{28A0092B-C50C-407E-A947-70E740481C1C}">
                <a14:useLocalDpi xmlns:a14="http://schemas.microsoft.com/office/drawing/2010/main" val="0"/>
              </a:ext>
            </a:extLst>
          </a:blip>
          <a:stretch>
            <a:fillRect/>
          </a:stretch>
        </p:blipFill>
        <p:spPr>
          <a:xfrm>
            <a:off x="10353317" y="2782824"/>
            <a:ext cx="2109373" cy="4084414"/>
          </a:xfrm>
          <a:prstGeom prst="rect">
            <a:avLst/>
          </a:prstGeom>
        </p:spPr>
      </p:pic>
      <p:pic>
        <p:nvPicPr>
          <p:cNvPr id="42" name="Picture 41">
            <a:extLst>
              <a:ext uri="{FF2B5EF4-FFF2-40B4-BE49-F238E27FC236}">
                <a16:creationId xmlns:a16="http://schemas.microsoft.com/office/drawing/2014/main" id="{18698EB5-F819-FCBA-07CD-BFFF06818C3A}"/>
              </a:ext>
            </a:extLst>
          </p:cNvPr>
          <p:cNvPicPr>
            <a:picLocks noChangeAspect="1"/>
          </p:cNvPicPr>
          <p:nvPr/>
        </p:nvPicPr>
        <p:blipFill rotWithShape="1">
          <a:blip r:embed="rId5"/>
          <a:srcRect r="2818"/>
          <a:stretch/>
        </p:blipFill>
        <p:spPr>
          <a:xfrm>
            <a:off x="7578216" y="2529190"/>
            <a:ext cx="2384934" cy="2082338"/>
          </a:xfrm>
          <a:prstGeom prst="rect">
            <a:avLst/>
          </a:prstGeom>
          <a:ln w="25400">
            <a:solidFill>
              <a:schemeClr val="bg2">
                <a:lumMod val="10000"/>
              </a:schemeClr>
            </a:solidFill>
          </a:ln>
        </p:spPr>
      </p:pic>
      <p:sp>
        <p:nvSpPr>
          <p:cNvPr id="2" name="Rectangle 1">
            <a:extLst>
              <a:ext uri="{FF2B5EF4-FFF2-40B4-BE49-F238E27FC236}">
                <a16:creationId xmlns:a16="http://schemas.microsoft.com/office/drawing/2014/main" id="{BB60AA7B-6459-AE1E-BB4B-1FE1EA34CC07}"/>
              </a:ext>
            </a:extLst>
          </p:cNvPr>
          <p:cNvSpPr/>
          <p:nvPr/>
        </p:nvSpPr>
        <p:spPr>
          <a:xfrm>
            <a:off x="303545" y="1287388"/>
            <a:ext cx="11666782" cy="1205706"/>
          </a:xfrm>
          <a:prstGeom prst="rect">
            <a:avLst/>
          </a:prstGeom>
          <a:solidFill>
            <a:schemeClr val="dk1">
              <a:alpha val="8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L"/>
          </a:p>
        </p:txBody>
      </p:sp>
      <p:sp>
        <p:nvSpPr>
          <p:cNvPr id="3" name="Parallelogram 2">
            <a:extLst>
              <a:ext uri="{FF2B5EF4-FFF2-40B4-BE49-F238E27FC236}">
                <a16:creationId xmlns:a16="http://schemas.microsoft.com/office/drawing/2014/main" id="{344288CA-2EAD-01C9-B08E-1EE4041569A1}"/>
              </a:ext>
            </a:extLst>
          </p:cNvPr>
          <p:cNvSpPr/>
          <p:nvPr/>
        </p:nvSpPr>
        <p:spPr>
          <a:xfrm>
            <a:off x="730874" y="365236"/>
            <a:ext cx="4161912" cy="950539"/>
          </a:xfrm>
          <a:prstGeom prst="parallelogram">
            <a:avLst>
              <a:gd name="adj" fmla="val 24198"/>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6608E2C-F600-45FA-5481-8CFE8329A164}"/>
              </a:ext>
            </a:extLst>
          </p:cNvPr>
          <p:cNvSpPr txBox="1"/>
          <p:nvPr/>
        </p:nvSpPr>
        <p:spPr>
          <a:xfrm>
            <a:off x="412429" y="457398"/>
            <a:ext cx="6189515" cy="769441"/>
          </a:xfrm>
          <a:prstGeom prst="rect">
            <a:avLst/>
          </a:prstGeom>
          <a:noFill/>
        </p:spPr>
        <p:txBody>
          <a:bodyPr wrap="none" rtlCol="0">
            <a:spAutoFit/>
          </a:bodyPr>
          <a:lstStyle/>
          <a:p>
            <a:r>
              <a:rPr lang="en-US" sz="4400" dirty="0">
                <a:solidFill>
                  <a:srgbClr val="FF0000"/>
                </a:solidFill>
                <a:latin typeface="Bebas Neue Bold" panose="020B0606020202050201" pitchFamily="34" charset="0"/>
              </a:rPr>
              <a:t>The marvel universe in numbers</a:t>
            </a:r>
            <a:endParaRPr lang="en-IN" sz="4400" dirty="0">
              <a:solidFill>
                <a:srgbClr val="FF0000"/>
              </a:solidFill>
              <a:latin typeface="Bebas Neue Bold" panose="020B0606020202050201" pitchFamily="34" charset="0"/>
            </a:endParaRPr>
          </a:p>
        </p:txBody>
      </p:sp>
      <p:sp>
        <p:nvSpPr>
          <p:cNvPr id="6" name="Rectangle 5">
            <a:extLst>
              <a:ext uri="{FF2B5EF4-FFF2-40B4-BE49-F238E27FC236}">
                <a16:creationId xmlns:a16="http://schemas.microsoft.com/office/drawing/2014/main" id="{53DA53ED-66D5-5AF6-3344-0376A8B875F8}"/>
              </a:ext>
            </a:extLst>
          </p:cNvPr>
          <p:cNvSpPr/>
          <p:nvPr/>
        </p:nvSpPr>
        <p:spPr>
          <a:xfrm>
            <a:off x="8855726" y="4627221"/>
            <a:ext cx="4463232" cy="2529748"/>
          </a:xfrm>
          <a:prstGeom prst="rect">
            <a:avLst/>
          </a:prstGeom>
          <a:solidFill>
            <a:schemeClr val="dk1">
              <a:alpha val="8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L"/>
          </a:p>
        </p:txBody>
      </p:sp>
      <p:pic>
        <p:nvPicPr>
          <p:cNvPr id="11" name="Picture 10">
            <a:extLst>
              <a:ext uri="{FF2B5EF4-FFF2-40B4-BE49-F238E27FC236}">
                <a16:creationId xmlns:a16="http://schemas.microsoft.com/office/drawing/2014/main" id="{B1CBE6AA-1DB8-0918-D8C4-2AF364789AF4}"/>
              </a:ext>
            </a:extLst>
          </p:cNvPr>
          <p:cNvPicPr>
            <a:picLocks noChangeAspect="1"/>
          </p:cNvPicPr>
          <p:nvPr/>
        </p:nvPicPr>
        <p:blipFill>
          <a:blip r:embed="rId6"/>
          <a:stretch>
            <a:fillRect/>
          </a:stretch>
        </p:blipFill>
        <p:spPr>
          <a:xfrm>
            <a:off x="3658478" y="2534494"/>
            <a:ext cx="3713872" cy="2077034"/>
          </a:xfrm>
          <a:prstGeom prst="rect">
            <a:avLst/>
          </a:prstGeom>
          <a:ln w="25400">
            <a:solidFill>
              <a:schemeClr val="bg2">
                <a:lumMod val="10000"/>
              </a:schemeClr>
            </a:solidFill>
          </a:ln>
        </p:spPr>
      </p:pic>
      <p:sp>
        <p:nvSpPr>
          <p:cNvPr id="4" name="Rectangle 3">
            <a:extLst>
              <a:ext uri="{FF2B5EF4-FFF2-40B4-BE49-F238E27FC236}">
                <a16:creationId xmlns:a16="http://schemas.microsoft.com/office/drawing/2014/main" id="{DD6F979E-07B8-0526-A1F7-ED93B938F86F}"/>
              </a:ext>
            </a:extLst>
          </p:cNvPr>
          <p:cNvSpPr/>
          <p:nvPr/>
        </p:nvSpPr>
        <p:spPr>
          <a:xfrm>
            <a:off x="324330" y="2240013"/>
            <a:ext cx="12994628" cy="2424967"/>
          </a:xfrm>
          <a:prstGeom prst="rect">
            <a:avLst/>
          </a:prstGeom>
          <a:solidFill>
            <a:schemeClr val="dk1">
              <a:alpha val="8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L" dirty="0"/>
          </a:p>
        </p:txBody>
      </p:sp>
      <p:sp>
        <p:nvSpPr>
          <p:cNvPr id="7" name="TextBox 6">
            <a:extLst>
              <a:ext uri="{FF2B5EF4-FFF2-40B4-BE49-F238E27FC236}">
                <a16:creationId xmlns:a16="http://schemas.microsoft.com/office/drawing/2014/main" id="{02A1F476-524B-49F5-ED46-C6A38F6C478D}"/>
              </a:ext>
            </a:extLst>
          </p:cNvPr>
          <p:cNvSpPr txBox="1"/>
          <p:nvPr/>
        </p:nvSpPr>
        <p:spPr>
          <a:xfrm>
            <a:off x="5383630" y="3189798"/>
            <a:ext cx="6648585" cy="738664"/>
          </a:xfrm>
          <a:prstGeom prst="rect">
            <a:avLst/>
          </a:prstGeom>
          <a:noFill/>
        </p:spPr>
        <p:txBody>
          <a:bodyPr wrap="square" rtlCol="0">
            <a:spAutoFit/>
          </a:bodyPr>
          <a:lstStyle>
            <a:defPPr>
              <a:defRPr lang="en-US"/>
            </a:defPPr>
            <a:lvl1pPr>
              <a:defRPr sz="1050">
                <a:solidFill>
                  <a:schemeClr val="bg1"/>
                </a:solidFill>
                <a:latin typeface="Arial" panose="020B0604020202020204" pitchFamily="34" charset="0"/>
                <a:cs typeface="Arial" panose="020B0604020202020204" pitchFamily="34" charset="0"/>
              </a:defRPr>
            </a:lvl1pPr>
          </a:lstStyle>
          <a:p>
            <a:r>
              <a:rPr lang="en-US" sz="1400" dirty="0"/>
              <a:t>In 2021, despite of the highest number of movie releases, </a:t>
            </a:r>
            <a:r>
              <a:rPr lang="en-US" sz="1400" b="1" dirty="0"/>
              <a:t>average</a:t>
            </a:r>
            <a:r>
              <a:rPr lang="en-US" sz="1400" dirty="0"/>
              <a:t> opening night earnings were not among the top years, likely due to the pandemic, closing of Phase 3 with ‘</a:t>
            </a:r>
            <a:r>
              <a:rPr lang="en-US" sz="1400" i="1" dirty="0"/>
              <a:t>Avengers: Endgame’ (2019)</a:t>
            </a:r>
            <a:r>
              <a:rPr lang="en-US" sz="1400" dirty="0"/>
              <a:t>, and a mix of lower-profile films.</a:t>
            </a:r>
          </a:p>
        </p:txBody>
      </p:sp>
      <p:pic>
        <p:nvPicPr>
          <p:cNvPr id="5" name="Picture 4">
            <a:extLst>
              <a:ext uri="{FF2B5EF4-FFF2-40B4-BE49-F238E27FC236}">
                <a16:creationId xmlns:a16="http://schemas.microsoft.com/office/drawing/2014/main" id="{E1DB0F3D-4B39-AB6A-D935-CBE41F46A747}"/>
              </a:ext>
            </a:extLst>
          </p:cNvPr>
          <p:cNvPicPr>
            <a:picLocks noChangeAspect="1"/>
          </p:cNvPicPr>
          <p:nvPr/>
        </p:nvPicPr>
        <p:blipFill>
          <a:blip r:embed="rId7"/>
          <a:stretch>
            <a:fillRect/>
          </a:stretch>
        </p:blipFill>
        <p:spPr>
          <a:xfrm>
            <a:off x="406906" y="3428943"/>
            <a:ext cx="4630348" cy="3337171"/>
          </a:xfrm>
          <a:prstGeom prst="rect">
            <a:avLst/>
          </a:prstGeom>
          <a:ln w="25400">
            <a:solidFill>
              <a:schemeClr val="bg2">
                <a:lumMod val="10000"/>
              </a:schemeClr>
            </a:solidFill>
          </a:ln>
        </p:spPr>
      </p:pic>
      <p:sp>
        <p:nvSpPr>
          <p:cNvPr id="9" name="TextBox 8">
            <a:extLst>
              <a:ext uri="{FF2B5EF4-FFF2-40B4-BE49-F238E27FC236}">
                <a16:creationId xmlns:a16="http://schemas.microsoft.com/office/drawing/2014/main" id="{B57B5F35-A923-7F3E-2663-EAD29D056C33}"/>
              </a:ext>
            </a:extLst>
          </p:cNvPr>
          <p:cNvSpPr txBox="1"/>
          <p:nvPr/>
        </p:nvSpPr>
        <p:spPr>
          <a:xfrm>
            <a:off x="406906" y="1993914"/>
            <a:ext cx="4630348" cy="1169551"/>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In 2012, 2019, and 2024, the highest </a:t>
            </a:r>
            <a:r>
              <a:rPr lang="en-US" sz="1400" b="1" dirty="0">
                <a:solidFill>
                  <a:schemeClr val="bg1"/>
                </a:solidFill>
                <a:latin typeface="Arial" panose="020B0604020202020204" pitchFamily="34" charset="0"/>
                <a:cs typeface="Arial" panose="020B0604020202020204" pitchFamily="34" charset="0"/>
              </a:rPr>
              <a:t>average</a:t>
            </a:r>
            <a:r>
              <a:rPr lang="en-US" sz="1400" dirty="0">
                <a:solidFill>
                  <a:schemeClr val="bg1"/>
                </a:solidFill>
                <a:latin typeface="Arial" panose="020B0604020202020204" pitchFamily="34" charset="0"/>
                <a:cs typeface="Arial" panose="020B0604020202020204" pitchFamily="34" charset="0"/>
              </a:rPr>
              <a:t> income for opening weekends was recorded.</a:t>
            </a:r>
          </a:p>
          <a:p>
            <a:endParaRPr lang="en-US" sz="1400" dirty="0">
              <a:solidFill>
                <a:schemeClr val="bg1"/>
              </a:solidFill>
              <a:latin typeface="Arial" panose="020B0604020202020204" pitchFamily="34" charset="0"/>
              <a:cs typeface="Arial" panose="020B0604020202020204" pitchFamily="34" charset="0"/>
            </a:endParaRPr>
          </a:p>
          <a:p>
            <a:r>
              <a:rPr lang="en-US" sz="1400" dirty="0">
                <a:solidFill>
                  <a:schemeClr val="bg1"/>
                </a:solidFill>
                <a:latin typeface="Arial" panose="020B0604020202020204" pitchFamily="34" charset="0"/>
                <a:cs typeface="Arial" panose="020B0604020202020204" pitchFamily="34" charset="0"/>
              </a:rPr>
              <a:t>These years featured highly anticipated films, including </a:t>
            </a:r>
            <a:r>
              <a:rPr lang="en-US" sz="1400" i="1" dirty="0">
                <a:solidFill>
                  <a:schemeClr val="bg1"/>
                </a:solidFill>
                <a:latin typeface="Arial" panose="020B0604020202020204" pitchFamily="34" charset="0"/>
                <a:cs typeface="Arial" panose="020B0604020202020204" pitchFamily="34" charset="0"/>
              </a:rPr>
              <a:t>The Avengers</a:t>
            </a:r>
            <a:r>
              <a:rPr lang="en-US" sz="1400" dirty="0">
                <a:solidFill>
                  <a:schemeClr val="bg1"/>
                </a:solidFill>
                <a:latin typeface="Arial" panose="020B0604020202020204" pitchFamily="34" charset="0"/>
                <a:cs typeface="Arial" panose="020B0604020202020204" pitchFamily="34" charset="0"/>
              </a:rPr>
              <a:t>, </a:t>
            </a:r>
            <a:r>
              <a:rPr lang="en-US" sz="1400" i="1" dirty="0">
                <a:solidFill>
                  <a:schemeClr val="bg1"/>
                </a:solidFill>
                <a:latin typeface="Arial" panose="020B0604020202020204" pitchFamily="34" charset="0"/>
                <a:cs typeface="Arial" panose="020B0604020202020204" pitchFamily="34" charset="0"/>
              </a:rPr>
              <a:t>Avengers: Endgame</a:t>
            </a:r>
            <a:r>
              <a:rPr lang="en-US" sz="1400" dirty="0">
                <a:solidFill>
                  <a:schemeClr val="bg1"/>
                </a:solidFill>
                <a:latin typeface="Arial" panose="020B0604020202020204" pitchFamily="34" charset="0"/>
                <a:cs typeface="Arial" panose="020B0604020202020204" pitchFamily="34" charset="0"/>
              </a:rPr>
              <a:t>, and </a:t>
            </a:r>
            <a:r>
              <a:rPr lang="en-US" sz="1400" i="1" dirty="0">
                <a:solidFill>
                  <a:schemeClr val="bg1"/>
                </a:solidFill>
                <a:latin typeface="Arial" panose="020B0604020202020204" pitchFamily="34" charset="0"/>
                <a:cs typeface="Arial" panose="020B0604020202020204" pitchFamily="34" charset="0"/>
              </a:rPr>
              <a:t>Deadpool 3</a:t>
            </a:r>
            <a:r>
              <a:rPr lang="en-US" sz="1400" dirty="0">
                <a:solidFill>
                  <a:schemeClr val="bg1"/>
                </a:solidFill>
                <a:latin typeface="Arial" panose="020B0604020202020204" pitchFamily="34" charset="0"/>
                <a:cs typeface="Arial" panose="020B0604020202020204" pitchFamily="34" charset="0"/>
              </a:rPr>
              <a:t>.</a:t>
            </a:r>
          </a:p>
        </p:txBody>
      </p:sp>
      <p:pic>
        <p:nvPicPr>
          <p:cNvPr id="36" name="Picture 35">
            <a:extLst>
              <a:ext uri="{FF2B5EF4-FFF2-40B4-BE49-F238E27FC236}">
                <a16:creationId xmlns:a16="http://schemas.microsoft.com/office/drawing/2014/main" id="{ECF3D184-08B0-C488-D5CF-ED2F40B9438D}"/>
              </a:ext>
            </a:extLst>
          </p:cNvPr>
          <p:cNvPicPr>
            <a:picLocks noChangeAspect="1"/>
          </p:cNvPicPr>
          <p:nvPr/>
        </p:nvPicPr>
        <p:blipFill rotWithShape="1">
          <a:blip r:embed="rId8"/>
          <a:srcRect t="2098" b="-2098"/>
          <a:stretch/>
        </p:blipFill>
        <p:spPr>
          <a:xfrm>
            <a:off x="5188475" y="4091826"/>
            <a:ext cx="6921805" cy="2705226"/>
          </a:xfrm>
          <a:prstGeom prst="rect">
            <a:avLst/>
          </a:prstGeom>
          <a:ln w="25400">
            <a:solidFill>
              <a:schemeClr val="bg2">
                <a:lumMod val="10000"/>
              </a:schemeClr>
            </a:solidFill>
          </a:ln>
        </p:spPr>
      </p:pic>
    </p:spTree>
    <p:extLst>
      <p:ext uri="{BB962C8B-B14F-4D97-AF65-F5344CB8AC3E}">
        <p14:creationId xmlns:p14="http://schemas.microsoft.com/office/powerpoint/2010/main" val="128638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13477</TotalTime>
  <Words>1648</Words>
  <Application>Microsoft Office PowerPoint</Application>
  <PresentationFormat>Widescreen</PresentationFormat>
  <Paragraphs>210</Paragraphs>
  <Slides>23</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Calibri</vt:lpstr>
      <vt:lpstr>Aharoni</vt:lpstr>
      <vt:lpstr>Bebas Neue</vt:lpstr>
      <vt:lpstr>Open Sans</vt:lpstr>
      <vt:lpstr>Arial</vt:lpstr>
      <vt:lpstr>Calibri Light</vt:lpstr>
      <vt:lpstr>Bebas Neue Bold</vt:lpstr>
      <vt:lpstr>system-ui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 R Babu</dc:creator>
  <cp:lastModifiedBy>Alboher, Alon</cp:lastModifiedBy>
  <cp:revision>181</cp:revision>
  <dcterms:created xsi:type="dcterms:W3CDTF">2022-06-13T06:06:11Z</dcterms:created>
  <dcterms:modified xsi:type="dcterms:W3CDTF">2024-11-07T08:52:12Z</dcterms:modified>
</cp:coreProperties>
</file>